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135" d="100"/>
          <a:sy n="135" d="100"/>
        </p:scale>
        <p:origin x="222"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5151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64037" y="1662351"/>
            <a:ext cx="7415927" cy="2004060"/>
          </a:xfrm>
          <a:prstGeom prst="rect">
            <a:avLst/>
          </a:prstGeom>
          <a:noFill/>
          <a:ln/>
        </p:spPr>
        <p:txBody>
          <a:bodyPr wrap="square" rtlCol="0" anchor="t"/>
          <a:lstStyle/>
          <a:p>
            <a:pPr marL="0" indent="0">
              <a:lnSpc>
                <a:spcPts val="7890"/>
              </a:lnSpc>
              <a:buNone/>
            </a:pPr>
            <a:r>
              <a:rPr lang="en-US" sz="6312" b="1" kern="0" spc="-126" dirty="0">
                <a:solidFill>
                  <a:srgbClr val="D73AD7"/>
                </a:solidFill>
                <a:latin typeface="Source Serif Pro" pitchFamily="34" charset="0"/>
                <a:ea typeface="Source Serif Pro" pitchFamily="34" charset="-122"/>
                <a:cs typeface="Source Serif Pro" pitchFamily="34" charset="-120"/>
              </a:rPr>
              <a:t>Retail Sales Analysis</a:t>
            </a:r>
            <a:endParaRPr lang="en-US" sz="6312" dirty="0"/>
          </a:p>
        </p:txBody>
      </p:sp>
      <p:sp>
        <p:nvSpPr>
          <p:cNvPr id="6" name="Text 2"/>
          <p:cNvSpPr/>
          <p:nvPr/>
        </p:nvSpPr>
        <p:spPr>
          <a:xfrm>
            <a:off x="864037" y="4036695"/>
            <a:ext cx="7415927" cy="1185148"/>
          </a:xfrm>
          <a:prstGeom prst="rect">
            <a:avLst/>
          </a:prstGeom>
          <a:noFill/>
          <a:ln/>
        </p:spPr>
        <p:txBody>
          <a:bodyPr wrap="square" rtlCol="0" anchor="t"/>
          <a:lstStyle/>
          <a:p>
            <a:pPr marL="0" indent="0">
              <a:lnSpc>
                <a:spcPts val="3110"/>
              </a:lnSpc>
              <a:buNone/>
            </a:pPr>
            <a:r>
              <a:rPr lang="en-US" sz="1944" kern="0" spc="-39" dirty="0">
                <a:solidFill>
                  <a:srgbClr val="272525"/>
                </a:solidFill>
                <a:latin typeface="Source Sans Pro" pitchFamily="34" charset="0"/>
                <a:ea typeface="Source Sans Pro" pitchFamily="34" charset="-122"/>
                <a:cs typeface="Source Sans Pro" pitchFamily="34" charset="-120"/>
              </a:rPr>
              <a:t>This presentation will explore Walmart's sales data to uncover actionable insights and guide strategic decisions. We'll delve into key metrics and analyze trends using SQL queries to extract and interpret relevant data</a:t>
            </a:r>
            <a:endParaRPr lang="en-US" sz="1944" dirty="0"/>
          </a:p>
        </p:txBody>
      </p:sp>
      <p:sp>
        <p:nvSpPr>
          <p:cNvPr id="7" name="Text 3"/>
          <p:cNvSpPr/>
          <p:nvPr/>
        </p:nvSpPr>
        <p:spPr>
          <a:xfrm>
            <a:off x="864037" y="5499497"/>
            <a:ext cx="7415927" cy="395049"/>
          </a:xfrm>
          <a:prstGeom prst="rect">
            <a:avLst/>
          </a:prstGeom>
          <a:noFill/>
          <a:ln/>
        </p:spPr>
        <p:txBody>
          <a:bodyPr wrap="none" rtlCol="0" anchor="t"/>
          <a:lstStyle/>
          <a:p>
            <a:pPr marL="0" indent="0">
              <a:lnSpc>
                <a:spcPts val="3110"/>
              </a:lnSpc>
              <a:buNone/>
            </a:pPr>
            <a:r>
              <a:rPr lang="en-US" sz="1944" kern="0" spc="-39" dirty="0">
                <a:solidFill>
                  <a:srgbClr val="272525"/>
                </a:solidFill>
                <a:latin typeface="Source Sans Pro" pitchFamily="34" charset="0"/>
                <a:ea typeface="Source Sans Pro" pitchFamily="34" charset="-122"/>
                <a:cs typeface="Source Sans Pro" pitchFamily="34" charset="-120"/>
              </a:rPr>
              <a:t>By Rahul Chatterjee</a:t>
            </a:r>
            <a:endParaRPr lang="en-US" sz="1944" dirty="0"/>
          </a:p>
        </p:txBody>
      </p:sp>
      <p:sp>
        <p:nvSpPr>
          <p:cNvPr id="8" name="Text 4"/>
          <p:cNvSpPr/>
          <p:nvPr/>
        </p:nvSpPr>
        <p:spPr>
          <a:xfrm>
            <a:off x="864037" y="6172200"/>
            <a:ext cx="7415927" cy="395049"/>
          </a:xfrm>
          <a:prstGeom prst="rect">
            <a:avLst/>
          </a:prstGeom>
          <a:noFill/>
          <a:ln/>
        </p:spPr>
        <p:txBody>
          <a:bodyPr wrap="none" rtlCol="0" anchor="t"/>
          <a:lstStyle/>
          <a:p>
            <a:pPr marL="0" indent="0">
              <a:lnSpc>
                <a:spcPts val="3110"/>
              </a:lnSpc>
              <a:buNone/>
            </a:pPr>
            <a:r>
              <a:rPr lang="en-US" sz="1944" kern="0" spc="-39" dirty="0">
                <a:solidFill>
                  <a:srgbClr val="272525"/>
                </a:solidFill>
                <a:latin typeface="Source Sans Pro" pitchFamily="34" charset="0"/>
                <a:ea typeface="Source Sans Pro" pitchFamily="34" charset="-122"/>
                <a:cs typeface="Source Sans Pro" pitchFamily="34" charset="-120"/>
              </a:rPr>
              <a:t>rahulchatterjee21@outlook.com</a:t>
            </a:r>
            <a:endParaRPr lang="en-US" sz="1944"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1026914" y="672941"/>
            <a:ext cx="9477256" cy="431721"/>
          </a:xfrm>
          <a:prstGeom prst="rect">
            <a:avLst/>
          </a:prstGeom>
          <a:noFill/>
          <a:ln/>
        </p:spPr>
        <p:txBody>
          <a:bodyPr wrap="none" rtlCol="0" anchor="t"/>
          <a:lstStyle/>
          <a:p>
            <a:pPr marL="0" indent="0">
              <a:lnSpc>
                <a:spcPts val="3399"/>
              </a:lnSpc>
              <a:buNone/>
            </a:pPr>
            <a:r>
              <a:rPr lang="en-US" sz="3200" b="1" kern="0" spc="-54" dirty="0">
                <a:solidFill>
                  <a:srgbClr val="D73AD7"/>
                </a:solidFill>
                <a:latin typeface="Source Serif Pro" pitchFamily="34" charset="0"/>
                <a:ea typeface="Source Serif Pro" pitchFamily="34" charset="-122"/>
                <a:cs typeface="Source Serif Pro" pitchFamily="34" charset="-120"/>
              </a:rPr>
              <a:t>QS5-Find the average rating given by customers in each branch.</a:t>
            </a:r>
            <a:endParaRPr lang="en-US" sz="3200" dirty="0"/>
          </a:p>
        </p:txBody>
      </p:sp>
      <p:pic>
        <p:nvPicPr>
          <p:cNvPr id="5" name="Image 1" descr="preencoded.png"/>
          <p:cNvPicPr>
            <a:picLocks noChangeAspect="1"/>
          </p:cNvPicPr>
          <p:nvPr/>
        </p:nvPicPr>
        <p:blipFill>
          <a:blip r:embed="rId4"/>
          <a:stretch>
            <a:fillRect/>
          </a:stretch>
        </p:blipFill>
        <p:spPr>
          <a:xfrm>
            <a:off x="2697718" y="1379815"/>
            <a:ext cx="9234845" cy="2701766"/>
          </a:xfrm>
          <a:prstGeom prst="rect">
            <a:avLst/>
          </a:prstGeom>
        </p:spPr>
      </p:pic>
      <p:pic>
        <p:nvPicPr>
          <p:cNvPr id="6" name="Image 2" descr="preencoded.png"/>
          <p:cNvPicPr>
            <a:picLocks noChangeAspect="1"/>
          </p:cNvPicPr>
          <p:nvPr/>
        </p:nvPicPr>
        <p:blipFill>
          <a:blip r:embed="rId5"/>
          <a:stretch>
            <a:fillRect/>
          </a:stretch>
        </p:blipFill>
        <p:spPr>
          <a:xfrm>
            <a:off x="4974431" y="4356735"/>
            <a:ext cx="4681299" cy="319992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1645920" y="607100"/>
            <a:ext cx="7913965" cy="389096"/>
          </a:xfrm>
          <a:prstGeom prst="rect">
            <a:avLst/>
          </a:prstGeom>
          <a:noFill/>
          <a:ln/>
        </p:spPr>
        <p:txBody>
          <a:bodyPr wrap="none" rtlCol="0" anchor="t"/>
          <a:lstStyle/>
          <a:p>
            <a:pPr marL="0" indent="0">
              <a:lnSpc>
                <a:spcPts val="3065"/>
              </a:lnSpc>
              <a:buNone/>
            </a:pPr>
            <a:r>
              <a:rPr lang="en-US" sz="3200" b="1" kern="0" spc="-49" dirty="0">
                <a:solidFill>
                  <a:srgbClr val="D73AD7"/>
                </a:solidFill>
                <a:latin typeface="Source Serif Pro" pitchFamily="34" charset="0"/>
                <a:ea typeface="Source Serif Pro" pitchFamily="34" charset="-122"/>
                <a:cs typeface="Source Serif Pro" pitchFamily="34" charset="-120"/>
              </a:rPr>
              <a:t>QS6-Determine the total quantity of each product line sold.</a:t>
            </a:r>
            <a:endParaRPr lang="en-US" sz="3200" dirty="0"/>
          </a:p>
        </p:txBody>
      </p:sp>
      <p:pic>
        <p:nvPicPr>
          <p:cNvPr id="5" name="Image 1" descr="preencoded.png"/>
          <p:cNvPicPr>
            <a:picLocks noChangeAspect="1"/>
          </p:cNvPicPr>
          <p:nvPr/>
        </p:nvPicPr>
        <p:blipFill>
          <a:blip r:embed="rId4"/>
          <a:stretch>
            <a:fillRect/>
          </a:stretch>
        </p:blipFill>
        <p:spPr>
          <a:xfrm>
            <a:off x="1645920" y="1244203"/>
            <a:ext cx="11338560" cy="3055501"/>
          </a:xfrm>
          <a:prstGeom prst="rect">
            <a:avLst/>
          </a:prstGeom>
        </p:spPr>
      </p:pic>
      <p:pic>
        <p:nvPicPr>
          <p:cNvPr id="6" name="Image 2" descr="preencoded.png"/>
          <p:cNvPicPr>
            <a:picLocks noChangeAspect="1"/>
          </p:cNvPicPr>
          <p:nvPr/>
        </p:nvPicPr>
        <p:blipFill>
          <a:blip r:embed="rId5"/>
          <a:stretch>
            <a:fillRect/>
          </a:stretch>
        </p:blipFill>
        <p:spPr>
          <a:xfrm>
            <a:off x="4887754" y="4547711"/>
            <a:ext cx="4854773" cy="307478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968693" y="724853"/>
            <a:ext cx="6199465" cy="435531"/>
          </a:xfrm>
          <a:prstGeom prst="rect">
            <a:avLst/>
          </a:prstGeom>
          <a:noFill/>
          <a:ln/>
        </p:spPr>
        <p:txBody>
          <a:bodyPr wrap="none" rtlCol="0" anchor="t"/>
          <a:lstStyle/>
          <a:p>
            <a:pPr marL="0" indent="0">
              <a:lnSpc>
                <a:spcPts val="3431"/>
              </a:lnSpc>
              <a:buNone/>
            </a:pPr>
            <a:r>
              <a:rPr lang="en-US" sz="3200" b="1" kern="0" spc="-55" dirty="0">
                <a:solidFill>
                  <a:srgbClr val="D73AD7"/>
                </a:solidFill>
                <a:latin typeface="Source Serif Pro" pitchFamily="34" charset="0"/>
                <a:ea typeface="Source Serif Pro" pitchFamily="34" charset="-122"/>
                <a:cs typeface="Source Serif Pro" pitchFamily="34" charset="-120"/>
              </a:rPr>
              <a:t>QS 7-List the top 5 products by unit price.</a:t>
            </a:r>
            <a:endParaRPr lang="en-US" sz="3200" dirty="0"/>
          </a:p>
        </p:txBody>
      </p:sp>
      <p:pic>
        <p:nvPicPr>
          <p:cNvPr id="5" name="Image 1" descr="preencoded.png"/>
          <p:cNvPicPr>
            <a:picLocks noChangeAspect="1"/>
          </p:cNvPicPr>
          <p:nvPr/>
        </p:nvPicPr>
        <p:blipFill>
          <a:blip r:embed="rId4"/>
          <a:stretch>
            <a:fillRect/>
          </a:stretch>
        </p:blipFill>
        <p:spPr>
          <a:xfrm>
            <a:off x="3364944" y="1438037"/>
            <a:ext cx="7900392" cy="2951202"/>
          </a:xfrm>
          <a:prstGeom prst="rect">
            <a:avLst/>
          </a:prstGeom>
        </p:spPr>
      </p:pic>
      <p:pic>
        <p:nvPicPr>
          <p:cNvPr id="6" name="Image 2" descr="preencoded.png"/>
          <p:cNvPicPr>
            <a:picLocks noChangeAspect="1"/>
          </p:cNvPicPr>
          <p:nvPr/>
        </p:nvPicPr>
        <p:blipFill>
          <a:blip r:embed="rId5"/>
          <a:stretch>
            <a:fillRect/>
          </a:stretch>
        </p:blipFill>
        <p:spPr>
          <a:xfrm>
            <a:off x="968693" y="4666893"/>
            <a:ext cx="12692896" cy="283773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672"/>
          </a:xfrm>
          <a:prstGeom prst="rect">
            <a:avLst/>
          </a:prstGeom>
          <a:solidFill>
            <a:srgbClr val="FFFFFF">
              <a:alpha val="75000"/>
            </a:srgbClr>
          </a:solidFill>
          <a:ln/>
        </p:spPr>
      </p:sp>
      <p:sp>
        <p:nvSpPr>
          <p:cNvPr id="4" name="Text 1"/>
          <p:cNvSpPr/>
          <p:nvPr/>
        </p:nvSpPr>
        <p:spPr>
          <a:xfrm>
            <a:off x="1281589" y="645438"/>
            <a:ext cx="9262110" cy="414099"/>
          </a:xfrm>
          <a:prstGeom prst="rect">
            <a:avLst/>
          </a:prstGeom>
          <a:noFill/>
          <a:ln/>
        </p:spPr>
        <p:txBody>
          <a:bodyPr wrap="none" rtlCol="0" anchor="t"/>
          <a:lstStyle/>
          <a:p>
            <a:pPr marL="0" indent="0">
              <a:lnSpc>
                <a:spcPts val="3261"/>
              </a:lnSpc>
              <a:buNone/>
            </a:pPr>
            <a:r>
              <a:rPr lang="en-US" sz="3200" b="1" kern="0" spc="-52" dirty="0">
                <a:solidFill>
                  <a:srgbClr val="D73AD7"/>
                </a:solidFill>
                <a:latin typeface="Source Serif Pro" pitchFamily="34" charset="0"/>
                <a:ea typeface="Source Serif Pro" pitchFamily="34" charset="-122"/>
                <a:cs typeface="Source Serif Pro" pitchFamily="34" charset="-120"/>
              </a:rPr>
              <a:t>QS 8-Find sales transactions with a gross income greater than 30.</a:t>
            </a:r>
            <a:endParaRPr lang="en-US" sz="3200" dirty="0"/>
          </a:p>
        </p:txBody>
      </p:sp>
      <p:pic>
        <p:nvPicPr>
          <p:cNvPr id="5" name="Image 1" descr="preencoded.png"/>
          <p:cNvPicPr>
            <a:picLocks noChangeAspect="1"/>
          </p:cNvPicPr>
          <p:nvPr/>
        </p:nvPicPr>
        <p:blipFill>
          <a:blip r:embed="rId4"/>
          <a:stretch>
            <a:fillRect/>
          </a:stretch>
        </p:blipFill>
        <p:spPr>
          <a:xfrm>
            <a:off x="3719274" y="1323499"/>
            <a:ext cx="7191851" cy="3155513"/>
          </a:xfrm>
          <a:prstGeom prst="rect">
            <a:avLst/>
          </a:prstGeom>
        </p:spPr>
      </p:pic>
      <p:pic>
        <p:nvPicPr>
          <p:cNvPr id="6" name="Image 2" descr="preencoded.png"/>
          <p:cNvPicPr>
            <a:picLocks noChangeAspect="1"/>
          </p:cNvPicPr>
          <p:nvPr/>
        </p:nvPicPr>
        <p:blipFill>
          <a:blip r:embed="rId5"/>
          <a:stretch>
            <a:fillRect/>
          </a:stretch>
        </p:blipFill>
        <p:spPr>
          <a:xfrm>
            <a:off x="1281589" y="4742974"/>
            <a:ext cx="12067223" cy="284226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FFFFFF">
              <a:alpha val="75000"/>
            </a:srgbClr>
          </a:solidFill>
          <a:ln/>
        </p:spPr>
      </p:sp>
      <p:sp>
        <p:nvSpPr>
          <p:cNvPr id="4" name="Text 1"/>
          <p:cNvSpPr/>
          <p:nvPr/>
        </p:nvSpPr>
        <p:spPr>
          <a:xfrm>
            <a:off x="1123474" y="662345"/>
            <a:ext cx="8811101" cy="425053"/>
          </a:xfrm>
          <a:prstGeom prst="rect">
            <a:avLst/>
          </a:prstGeom>
          <a:noFill/>
          <a:ln/>
        </p:spPr>
        <p:txBody>
          <a:bodyPr wrap="none" rtlCol="0" anchor="t"/>
          <a:lstStyle/>
          <a:p>
            <a:pPr marL="0" indent="0">
              <a:lnSpc>
                <a:spcPts val="3347"/>
              </a:lnSpc>
              <a:buNone/>
            </a:pPr>
            <a:r>
              <a:rPr lang="en-US" sz="3200" b="1" kern="0" spc="-54" dirty="0">
                <a:solidFill>
                  <a:srgbClr val="D73AD7"/>
                </a:solidFill>
                <a:latin typeface="Source Serif Pro" pitchFamily="34" charset="0"/>
                <a:ea typeface="Source Serif Pro" pitchFamily="34" charset="-122"/>
                <a:cs typeface="Source Serif Pro" pitchFamily="34" charset="-120"/>
              </a:rPr>
              <a:t>QS 9-Retrieve sales transactions that occurred on weekends.</a:t>
            </a:r>
            <a:endParaRPr lang="en-US" sz="3200" dirty="0"/>
          </a:p>
        </p:txBody>
      </p:sp>
      <p:pic>
        <p:nvPicPr>
          <p:cNvPr id="5" name="Image 1" descr="preencoded.png"/>
          <p:cNvPicPr>
            <a:picLocks noChangeAspect="1"/>
          </p:cNvPicPr>
          <p:nvPr/>
        </p:nvPicPr>
        <p:blipFill>
          <a:blip r:embed="rId4"/>
          <a:stretch>
            <a:fillRect/>
          </a:stretch>
        </p:blipFill>
        <p:spPr>
          <a:xfrm>
            <a:off x="2630091" y="1358265"/>
            <a:ext cx="9370100" cy="3069788"/>
          </a:xfrm>
          <a:prstGeom prst="rect">
            <a:avLst/>
          </a:prstGeom>
        </p:spPr>
      </p:pic>
      <p:pic>
        <p:nvPicPr>
          <p:cNvPr id="6" name="Image 2" descr="preencoded.png"/>
          <p:cNvPicPr>
            <a:picLocks noChangeAspect="1"/>
          </p:cNvPicPr>
          <p:nvPr/>
        </p:nvPicPr>
        <p:blipFill>
          <a:blip r:embed="rId5"/>
          <a:stretch>
            <a:fillRect/>
          </a:stretch>
        </p:blipFill>
        <p:spPr>
          <a:xfrm>
            <a:off x="1123474" y="4698921"/>
            <a:ext cx="12383333" cy="287035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338"/>
          </a:xfrm>
          <a:prstGeom prst="rect">
            <a:avLst/>
          </a:prstGeom>
          <a:solidFill>
            <a:srgbClr val="FFFFFF">
              <a:alpha val="75000"/>
            </a:srgbClr>
          </a:solidFill>
          <a:ln/>
        </p:spPr>
      </p:sp>
      <p:sp>
        <p:nvSpPr>
          <p:cNvPr id="4" name="Text 1"/>
          <p:cNvSpPr/>
          <p:nvPr/>
        </p:nvSpPr>
        <p:spPr>
          <a:xfrm>
            <a:off x="1281589" y="645438"/>
            <a:ext cx="9218414" cy="414099"/>
          </a:xfrm>
          <a:prstGeom prst="rect">
            <a:avLst/>
          </a:prstGeom>
          <a:noFill/>
          <a:ln/>
        </p:spPr>
        <p:txBody>
          <a:bodyPr wrap="none" rtlCol="0" anchor="t"/>
          <a:lstStyle/>
          <a:p>
            <a:pPr marL="0" indent="0">
              <a:lnSpc>
                <a:spcPts val="3261"/>
              </a:lnSpc>
              <a:buNone/>
            </a:pPr>
            <a:r>
              <a:rPr lang="en-US" sz="3200" b="1" kern="0" spc="-52" dirty="0">
                <a:solidFill>
                  <a:srgbClr val="D73AD7"/>
                </a:solidFill>
                <a:latin typeface="Source Serif Pro" pitchFamily="34" charset="0"/>
                <a:ea typeface="Source Serif Pro" pitchFamily="34" charset="-122"/>
                <a:cs typeface="Source Serif Pro" pitchFamily="34" charset="-120"/>
              </a:rPr>
              <a:t>QS 10-Calculate the total sales and gross income for each month.</a:t>
            </a:r>
            <a:endParaRPr lang="en-US" sz="3200" dirty="0"/>
          </a:p>
        </p:txBody>
      </p:sp>
      <p:pic>
        <p:nvPicPr>
          <p:cNvPr id="5" name="Image 1" descr="preencoded.png"/>
          <p:cNvPicPr>
            <a:picLocks noChangeAspect="1"/>
          </p:cNvPicPr>
          <p:nvPr/>
        </p:nvPicPr>
        <p:blipFill>
          <a:blip r:embed="rId4"/>
          <a:stretch>
            <a:fillRect/>
          </a:stretch>
        </p:blipFill>
        <p:spPr>
          <a:xfrm>
            <a:off x="3869726" y="1323499"/>
            <a:ext cx="6199064" cy="3410430"/>
          </a:xfrm>
          <a:prstGeom prst="rect">
            <a:avLst/>
          </a:prstGeom>
        </p:spPr>
      </p:pic>
      <p:pic>
        <p:nvPicPr>
          <p:cNvPr id="6" name="Image 2" descr="preencoded.png"/>
          <p:cNvPicPr>
            <a:picLocks noChangeAspect="1"/>
          </p:cNvPicPr>
          <p:nvPr/>
        </p:nvPicPr>
        <p:blipFill>
          <a:blip r:embed="rId5"/>
          <a:stretch>
            <a:fillRect/>
          </a:stretch>
        </p:blipFill>
        <p:spPr>
          <a:xfrm>
            <a:off x="2053898" y="5103816"/>
            <a:ext cx="10522485" cy="2295383"/>
          </a:xfrm>
          <a:prstGeom prst="rect">
            <a:avLst/>
          </a:prstGeom>
        </p:spPr>
      </p:pic>
      <p:sp>
        <p:nvSpPr>
          <p:cNvPr id="7" name="Text 2"/>
          <p:cNvSpPr/>
          <p:nvPr/>
        </p:nvSpPr>
        <p:spPr>
          <a:xfrm>
            <a:off x="1281589" y="7211497"/>
            <a:ext cx="12067223" cy="375404"/>
          </a:xfrm>
          <a:prstGeom prst="rect">
            <a:avLst/>
          </a:prstGeom>
          <a:noFill/>
          <a:ln/>
        </p:spPr>
        <p:txBody>
          <a:bodyPr wrap="none" rtlCol="0" anchor="t"/>
          <a:lstStyle/>
          <a:p>
            <a:pPr marL="0" indent="0">
              <a:lnSpc>
                <a:spcPts val="2957"/>
              </a:lnSpc>
              <a:buNone/>
            </a:pPr>
            <a:endParaRPr lang="en-US" sz="1848"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968693" y="1003459"/>
            <a:ext cx="10466427" cy="435531"/>
          </a:xfrm>
          <a:prstGeom prst="rect">
            <a:avLst/>
          </a:prstGeom>
          <a:noFill/>
          <a:ln/>
        </p:spPr>
        <p:txBody>
          <a:bodyPr wrap="none" rtlCol="0" anchor="t"/>
          <a:lstStyle/>
          <a:p>
            <a:pPr marL="0" indent="0">
              <a:lnSpc>
                <a:spcPts val="3431"/>
              </a:lnSpc>
              <a:buNone/>
            </a:pPr>
            <a:r>
              <a:rPr lang="en-US" sz="3200" b="1" kern="0" spc="-55" dirty="0">
                <a:solidFill>
                  <a:srgbClr val="D73AD7"/>
                </a:solidFill>
                <a:latin typeface="Source Serif Pro" pitchFamily="34" charset="0"/>
                <a:ea typeface="Source Serif Pro" pitchFamily="34" charset="-122"/>
                <a:cs typeface="Source Serif Pro" pitchFamily="34" charset="-120"/>
              </a:rPr>
              <a:t>QS 11-Find the number of sales transactions that occurred after 6 PM.</a:t>
            </a:r>
            <a:endParaRPr lang="en-US" sz="3200" dirty="0"/>
          </a:p>
        </p:txBody>
      </p:sp>
      <p:pic>
        <p:nvPicPr>
          <p:cNvPr id="5" name="Image 1" descr="preencoded.png"/>
          <p:cNvPicPr>
            <a:picLocks noChangeAspect="1"/>
          </p:cNvPicPr>
          <p:nvPr/>
        </p:nvPicPr>
        <p:blipFill>
          <a:blip r:embed="rId4"/>
          <a:stretch>
            <a:fillRect/>
          </a:stretch>
        </p:blipFill>
        <p:spPr>
          <a:xfrm>
            <a:off x="968693" y="3444439"/>
            <a:ext cx="11204562" cy="2088538"/>
          </a:xfrm>
          <a:prstGeom prst="rect">
            <a:avLst/>
          </a:prstGeom>
        </p:spPr>
      </p:pic>
      <p:pic>
        <p:nvPicPr>
          <p:cNvPr id="6" name="Image 2" descr="preencoded.png"/>
          <p:cNvPicPr>
            <a:picLocks noChangeAspect="1"/>
          </p:cNvPicPr>
          <p:nvPr/>
        </p:nvPicPr>
        <p:blipFill>
          <a:blip r:embed="rId5"/>
          <a:stretch>
            <a:fillRect/>
          </a:stretch>
        </p:blipFill>
        <p:spPr>
          <a:xfrm>
            <a:off x="968693" y="1661877"/>
            <a:ext cx="8497068" cy="1559675"/>
          </a:xfrm>
          <a:prstGeom prst="rect">
            <a:avLst/>
          </a:prstGeom>
        </p:spPr>
      </p:pic>
      <p:pic>
        <p:nvPicPr>
          <p:cNvPr id="7" name="Image 3" descr="preencoded.png"/>
          <p:cNvPicPr>
            <a:picLocks noChangeAspect="1"/>
          </p:cNvPicPr>
          <p:nvPr/>
        </p:nvPicPr>
        <p:blipFill>
          <a:blip r:embed="rId6"/>
          <a:stretch>
            <a:fillRect/>
          </a:stretch>
        </p:blipFill>
        <p:spPr>
          <a:xfrm>
            <a:off x="8333488" y="6076035"/>
            <a:ext cx="3345894" cy="1723555"/>
          </a:xfrm>
          <a:prstGeom prst="rect">
            <a:avLst/>
          </a:prstGeom>
        </p:spPr>
      </p:pic>
      <p:sp>
        <p:nvSpPr>
          <p:cNvPr id="8" name="Text 2"/>
          <p:cNvSpPr/>
          <p:nvPr/>
        </p:nvSpPr>
        <p:spPr>
          <a:xfrm>
            <a:off x="968693" y="6830973"/>
            <a:ext cx="12692896" cy="395049"/>
          </a:xfrm>
          <a:prstGeom prst="rect">
            <a:avLst/>
          </a:prstGeom>
          <a:noFill/>
          <a:ln/>
        </p:spPr>
        <p:txBody>
          <a:bodyPr wrap="none" rtlCol="0" anchor="t"/>
          <a:lstStyle/>
          <a:p>
            <a:pPr marL="0" indent="0">
              <a:lnSpc>
                <a:spcPts val="3110"/>
              </a:lnSpc>
              <a:buNone/>
            </a:pPr>
            <a:endParaRPr lang="en-US" sz="1944"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968693" y="1398389"/>
            <a:ext cx="12692896" cy="871061"/>
          </a:xfrm>
          <a:prstGeom prst="rect">
            <a:avLst/>
          </a:prstGeom>
          <a:noFill/>
          <a:ln/>
        </p:spPr>
        <p:txBody>
          <a:bodyPr wrap="square" rtlCol="0" anchor="t"/>
          <a:lstStyle/>
          <a:p>
            <a:pPr marL="0" indent="0">
              <a:lnSpc>
                <a:spcPts val="3431"/>
              </a:lnSpc>
              <a:buNone/>
            </a:pPr>
            <a:r>
              <a:rPr lang="en-US" sz="3200" b="1" kern="0" spc="-55" dirty="0">
                <a:solidFill>
                  <a:srgbClr val="D73AD7"/>
                </a:solidFill>
                <a:latin typeface="Source Serif Pro" pitchFamily="34" charset="0"/>
                <a:ea typeface="Source Serif Pro" pitchFamily="34" charset="-122"/>
                <a:cs typeface="Source Serif Pro" pitchFamily="34" charset="-120"/>
              </a:rPr>
              <a:t>QS 12-List the sales transactions that have a higher total than the average total of all </a:t>
            </a:r>
            <a:r>
              <a:rPr lang="en-US" sz="3200" b="1" kern="0" spc="-53" dirty="0">
                <a:solidFill>
                  <a:srgbClr val="D73AD7"/>
                </a:solidFill>
                <a:latin typeface="Source Serif Pro" pitchFamily="34" charset="0"/>
                <a:ea typeface="Source Serif Pro" pitchFamily="34" charset="-122"/>
              </a:rPr>
              <a:t>transactions</a:t>
            </a:r>
            <a:r>
              <a:rPr lang="en-US" sz="3200" b="1" kern="0" spc="-55" dirty="0">
                <a:solidFill>
                  <a:srgbClr val="D73AD7"/>
                </a:solidFill>
                <a:latin typeface="Source Serif Pro" pitchFamily="34" charset="0"/>
                <a:ea typeface="Source Serif Pro" pitchFamily="34" charset="-122"/>
                <a:cs typeface="Source Serif Pro" pitchFamily="34" charset="-120"/>
              </a:rPr>
              <a:t>.</a:t>
            </a:r>
            <a:endParaRPr lang="en-US" sz="3200" dirty="0"/>
          </a:p>
        </p:txBody>
      </p:sp>
      <p:pic>
        <p:nvPicPr>
          <p:cNvPr id="5" name="Image 1" descr="preencoded.png"/>
          <p:cNvPicPr>
            <a:picLocks noChangeAspect="1"/>
          </p:cNvPicPr>
          <p:nvPr/>
        </p:nvPicPr>
        <p:blipFill>
          <a:blip r:embed="rId4"/>
          <a:stretch>
            <a:fillRect/>
          </a:stretch>
        </p:blipFill>
        <p:spPr>
          <a:xfrm>
            <a:off x="3324473" y="2785913"/>
            <a:ext cx="7835860" cy="1638657"/>
          </a:xfrm>
          <a:prstGeom prst="rect">
            <a:avLst/>
          </a:prstGeom>
        </p:spPr>
      </p:pic>
      <p:pic>
        <p:nvPicPr>
          <p:cNvPr id="6" name="Image 2" descr="preencoded.png"/>
          <p:cNvPicPr>
            <a:picLocks noChangeAspect="1"/>
          </p:cNvPicPr>
          <p:nvPr/>
        </p:nvPicPr>
        <p:blipFill>
          <a:blip r:embed="rId5"/>
          <a:stretch>
            <a:fillRect/>
          </a:stretch>
        </p:blipFill>
        <p:spPr>
          <a:xfrm>
            <a:off x="1796474" y="4772329"/>
            <a:ext cx="11037332" cy="2469432"/>
          </a:xfrm>
          <a:prstGeom prst="rect">
            <a:avLst/>
          </a:prstGeom>
        </p:spPr>
      </p:pic>
      <p:sp>
        <p:nvSpPr>
          <p:cNvPr id="7" name="Text 2"/>
          <p:cNvSpPr/>
          <p:nvPr/>
        </p:nvSpPr>
        <p:spPr>
          <a:xfrm>
            <a:off x="968693" y="6436162"/>
            <a:ext cx="12692896" cy="395049"/>
          </a:xfrm>
          <a:prstGeom prst="rect">
            <a:avLst/>
          </a:prstGeom>
          <a:noFill/>
          <a:ln/>
        </p:spPr>
        <p:txBody>
          <a:bodyPr wrap="none" rtlCol="0" anchor="t"/>
          <a:lstStyle/>
          <a:p>
            <a:pPr marL="0" indent="0">
              <a:lnSpc>
                <a:spcPts val="3110"/>
              </a:lnSpc>
              <a:buNone/>
            </a:pPr>
            <a:endParaRPr lang="en-US" sz="1944"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1151334" y="659725"/>
            <a:ext cx="10611175" cy="423029"/>
          </a:xfrm>
          <a:prstGeom prst="rect">
            <a:avLst/>
          </a:prstGeom>
          <a:noFill/>
          <a:ln/>
        </p:spPr>
        <p:txBody>
          <a:bodyPr wrap="none" rtlCol="0" anchor="t"/>
          <a:lstStyle/>
          <a:p>
            <a:pPr marL="0" indent="0">
              <a:lnSpc>
                <a:spcPts val="3332"/>
              </a:lnSpc>
              <a:buNone/>
            </a:pPr>
            <a:r>
              <a:rPr lang="en-US" sz="3200" b="1" kern="0" spc="-53" dirty="0">
                <a:solidFill>
                  <a:srgbClr val="D73AD7"/>
                </a:solidFill>
                <a:latin typeface="Source Serif Pro" pitchFamily="34" charset="0"/>
                <a:ea typeface="Source Serif Pro" pitchFamily="34" charset="-122"/>
                <a:cs typeface="Source Serif Pro" pitchFamily="34" charset="-120"/>
              </a:rPr>
              <a:t>QS 13-Calculate the cumulative gross income for each branch by date</a:t>
            </a:r>
            <a:endParaRPr lang="en-US" sz="3200" dirty="0"/>
          </a:p>
        </p:txBody>
      </p:sp>
      <p:pic>
        <p:nvPicPr>
          <p:cNvPr id="5" name="Image 1" descr="preencoded.png"/>
          <p:cNvPicPr>
            <a:picLocks noChangeAspect="1"/>
          </p:cNvPicPr>
          <p:nvPr/>
        </p:nvPicPr>
        <p:blipFill>
          <a:blip r:embed="rId4"/>
          <a:stretch>
            <a:fillRect/>
          </a:stretch>
        </p:blipFill>
        <p:spPr>
          <a:xfrm>
            <a:off x="2513171" y="1562219"/>
            <a:ext cx="9603819" cy="2165033"/>
          </a:xfrm>
          <a:prstGeom prst="rect">
            <a:avLst/>
          </a:prstGeom>
        </p:spPr>
      </p:pic>
      <p:pic>
        <p:nvPicPr>
          <p:cNvPr id="6" name="Image 2" descr="preencoded.png"/>
          <p:cNvPicPr>
            <a:picLocks noChangeAspect="1"/>
          </p:cNvPicPr>
          <p:nvPr/>
        </p:nvPicPr>
        <p:blipFill>
          <a:blip r:embed="rId5"/>
          <a:stretch>
            <a:fillRect/>
          </a:stretch>
        </p:blipFill>
        <p:spPr>
          <a:xfrm>
            <a:off x="4619506" y="3996928"/>
            <a:ext cx="5391150" cy="2919532"/>
          </a:xfrm>
          <a:prstGeom prst="rect">
            <a:avLst/>
          </a:prstGeom>
        </p:spPr>
      </p:pic>
      <p:sp>
        <p:nvSpPr>
          <p:cNvPr id="7" name="Text 2"/>
          <p:cNvSpPr/>
          <p:nvPr/>
        </p:nvSpPr>
        <p:spPr>
          <a:xfrm>
            <a:off x="1151334" y="7186136"/>
            <a:ext cx="12327612" cy="383619"/>
          </a:xfrm>
          <a:prstGeom prst="rect">
            <a:avLst/>
          </a:prstGeom>
          <a:noFill/>
          <a:ln/>
        </p:spPr>
        <p:txBody>
          <a:bodyPr wrap="none" rtlCol="0" anchor="t"/>
          <a:lstStyle/>
          <a:p>
            <a:pPr marL="0" indent="0">
              <a:lnSpc>
                <a:spcPts val="3021"/>
              </a:lnSpc>
              <a:buNone/>
            </a:pPr>
            <a:endParaRPr lang="en-US" sz="1888"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0391"/>
            <a:ext cx="14630400" cy="8229600"/>
          </a:xfrm>
          <a:prstGeom prst="rect">
            <a:avLst/>
          </a:prstGeom>
          <a:solidFill>
            <a:srgbClr val="FFFFFF">
              <a:alpha val="75000"/>
            </a:srgbClr>
          </a:solidFill>
          <a:ln/>
        </p:spPr>
      </p:sp>
      <p:sp>
        <p:nvSpPr>
          <p:cNvPr id="4" name="Text 1"/>
          <p:cNvSpPr/>
          <p:nvPr/>
        </p:nvSpPr>
        <p:spPr>
          <a:xfrm>
            <a:off x="1599042" y="539082"/>
            <a:ext cx="6728460" cy="322421"/>
          </a:xfrm>
          <a:prstGeom prst="rect">
            <a:avLst/>
          </a:prstGeom>
          <a:noFill/>
          <a:ln/>
        </p:spPr>
        <p:txBody>
          <a:bodyPr wrap="none" rtlCol="0" anchor="t"/>
          <a:lstStyle/>
          <a:p>
            <a:pPr marL="0" indent="0">
              <a:lnSpc>
                <a:spcPts val="2539"/>
              </a:lnSpc>
              <a:buNone/>
            </a:pPr>
            <a:r>
              <a:rPr lang="en-US" sz="3200" b="1" kern="0" spc="-41" dirty="0">
                <a:solidFill>
                  <a:srgbClr val="D73AD7"/>
                </a:solidFill>
                <a:latin typeface="Source Serif Pro" pitchFamily="34" charset="0"/>
                <a:ea typeface="Source Serif Pro" pitchFamily="34" charset="-122"/>
                <a:cs typeface="Source Serif Pro" pitchFamily="34" charset="-120"/>
              </a:rPr>
              <a:t>QS 14-Find the total cogs for each customer type in each city.</a:t>
            </a:r>
            <a:endParaRPr lang="en-US" sz="3200" dirty="0"/>
          </a:p>
        </p:txBody>
      </p:sp>
      <p:pic>
        <p:nvPicPr>
          <p:cNvPr id="5" name="Image 1" descr="preencoded.png"/>
          <p:cNvPicPr>
            <a:picLocks noChangeAspect="1"/>
          </p:cNvPicPr>
          <p:nvPr/>
        </p:nvPicPr>
        <p:blipFill>
          <a:blip r:embed="rId4"/>
          <a:stretch>
            <a:fillRect/>
          </a:stretch>
        </p:blipFill>
        <p:spPr>
          <a:xfrm>
            <a:off x="2617351" y="1191101"/>
            <a:ext cx="9395698" cy="3043357"/>
          </a:xfrm>
          <a:prstGeom prst="rect">
            <a:avLst/>
          </a:prstGeom>
        </p:spPr>
      </p:pic>
      <p:pic>
        <p:nvPicPr>
          <p:cNvPr id="6" name="Image 2" descr="preencoded.png"/>
          <p:cNvPicPr>
            <a:picLocks noChangeAspect="1"/>
          </p:cNvPicPr>
          <p:nvPr/>
        </p:nvPicPr>
        <p:blipFill>
          <a:blip r:embed="rId5"/>
          <a:stretch>
            <a:fillRect/>
          </a:stretch>
        </p:blipFill>
        <p:spPr>
          <a:xfrm>
            <a:off x="4481870" y="4439960"/>
            <a:ext cx="5666542" cy="2788325"/>
          </a:xfrm>
          <a:prstGeom prst="rect">
            <a:avLst/>
          </a:prstGeom>
        </p:spPr>
      </p:pic>
      <p:sp>
        <p:nvSpPr>
          <p:cNvPr id="7" name="Text 2"/>
          <p:cNvSpPr/>
          <p:nvPr/>
        </p:nvSpPr>
        <p:spPr>
          <a:xfrm>
            <a:off x="2617351" y="7433786"/>
            <a:ext cx="9395698" cy="292418"/>
          </a:xfrm>
          <a:prstGeom prst="rect">
            <a:avLst/>
          </a:prstGeom>
          <a:noFill/>
          <a:ln/>
        </p:spPr>
        <p:txBody>
          <a:bodyPr wrap="none" rtlCol="0" anchor="t"/>
          <a:lstStyle/>
          <a:p>
            <a:pPr marL="0" indent="0">
              <a:lnSpc>
                <a:spcPts val="2302"/>
              </a:lnSpc>
              <a:buNone/>
            </a:pPr>
            <a:endParaRPr lang="en-US" sz="1439"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968693" y="1366838"/>
            <a:ext cx="5809059" cy="726043"/>
          </a:xfrm>
          <a:prstGeom prst="rect">
            <a:avLst/>
          </a:prstGeom>
          <a:noFill/>
          <a:ln/>
        </p:spPr>
        <p:txBody>
          <a:bodyPr wrap="none" rtlCol="0" anchor="t"/>
          <a:lstStyle/>
          <a:p>
            <a:pPr marL="0" indent="0">
              <a:lnSpc>
                <a:spcPts val="5718"/>
              </a:lnSpc>
              <a:buNone/>
            </a:pPr>
            <a:r>
              <a:rPr lang="en-US" sz="4574" b="1" kern="0" spc="-91" dirty="0">
                <a:solidFill>
                  <a:srgbClr val="D73AD7"/>
                </a:solidFill>
                <a:latin typeface="Source Serif Pro" pitchFamily="34" charset="0"/>
                <a:ea typeface="Source Serif Pro" pitchFamily="34" charset="-122"/>
                <a:cs typeface="Source Serif Pro" pitchFamily="34" charset="-120"/>
              </a:rPr>
              <a:t>Introduction</a:t>
            </a:r>
            <a:endParaRPr lang="en-US" sz="4574" dirty="0"/>
          </a:p>
        </p:txBody>
      </p:sp>
      <p:sp>
        <p:nvSpPr>
          <p:cNvPr id="5" name="Text 2"/>
          <p:cNvSpPr/>
          <p:nvPr/>
        </p:nvSpPr>
        <p:spPr>
          <a:xfrm>
            <a:off x="968693" y="2463165"/>
            <a:ext cx="12692896" cy="790099"/>
          </a:xfrm>
          <a:prstGeom prst="rect">
            <a:avLst/>
          </a:prstGeom>
          <a:noFill/>
          <a:ln/>
        </p:spPr>
        <p:txBody>
          <a:bodyPr wrap="square" rtlCol="0" anchor="t"/>
          <a:lstStyle/>
          <a:p>
            <a:pPr marL="0" indent="0">
              <a:lnSpc>
                <a:spcPts val="3110"/>
              </a:lnSpc>
              <a:buNone/>
            </a:pPr>
            <a:r>
              <a:rPr lang="en-US" sz="1944" kern="0" spc="-39" dirty="0">
                <a:solidFill>
                  <a:srgbClr val="272525"/>
                </a:solidFill>
                <a:latin typeface="Source Sans Pro" pitchFamily="34" charset="0"/>
                <a:ea typeface="Source Sans Pro" pitchFamily="34" charset="-122"/>
                <a:cs typeface="Source Sans Pro" pitchFamily="34" charset="-120"/>
              </a:rPr>
              <a:t> Walmart, a retail giant, is a prominent player in the global market. Our analysis aims to extract valuable insights from Walmart's sales data to enhance business strategies, improve decision-making, and optimize operations.</a:t>
            </a:r>
            <a:endParaRPr lang="en-US" sz="1944" dirty="0"/>
          </a:p>
        </p:txBody>
      </p:sp>
      <p:sp>
        <p:nvSpPr>
          <p:cNvPr id="6" name="Shape 3"/>
          <p:cNvSpPr/>
          <p:nvPr/>
        </p:nvSpPr>
        <p:spPr>
          <a:xfrm>
            <a:off x="968693" y="3808571"/>
            <a:ext cx="555427" cy="555427"/>
          </a:xfrm>
          <a:prstGeom prst="roundRect">
            <a:avLst>
              <a:gd name="adj" fmla="val 18669"/>
            </a:avLst>
          </a:prstGeom>
          <a:solidFill>
            <a:srgbClr val="F4D4F7"/>
          </a:solidFill>
          <a:ln w="15240">
            <a:solidFill>
              <a:srgbClr val="DABADD"/>
            </a:solidFill>
            <a:prstDash val="solid"/>
          </a:ln>
        </p:spPr>
      </p:sp>
      <p:sp>
        <p:nvSpPr>
          <p:cNvPr id="7" name="Text 4"/>
          <p:cNvSpPr/>
          <p:nvPr/>
        </p:nvSpPr>
        <p:spPr>
          <a:xfrm>
            <a:off x="1159193" y="3912037"/>
            <a:ext cx="174308" cy="348496"/>
          </a:xfrm>
          <a:prstGeom prst="rect">
            <a:avLst/>
          </a:prstGeom>
          <a:noFill/>
          <a:ln/>
        </p:spPr>
        <p:txBody>
          <a:bodyPr wrap="none" rtlCol="0" anchor="t"/>
          <a:lstStyle/>
          <a:p>
            <a:pPr marL="0" indent="0" algn="ctr">
              <a:lnSpc>
                <a:spcPts val="2744"/>
              </a:lnSpc>
              <a:buNone/>
            </a:pPr>
            <a:r>
              <a:rPr lang="en-US" sz="2744" b="1" kern="0" spc="-55" dirty="0">
                <a:solidFill>
                  <a:srgbClr val="272525"/>
                </a:solidFill>
                <a:latin typeface="Source Serif Pro" pitchFamily="34" charset="0"/>
                <a:ea typeface="Source Serif Pro" pitchFamily="34" charset="-122"/>
                <a:cs typeface="Source Serif Pro" pitchFamily="34" charset="-120"/>
              </a:rPr>
              <a:t>1</a:t>
            </a:r>
            <a:endParaRPr lang="en-US" sz="2744" dirty="0"/>
          </a:p>
        </p:txBody>
      </p:sp>
      <p:sp>
        <p:nvSpPr>
          <p:cNvPr id="8" name="Text 5"/>
          <p:cNvSpPr/>
          <p:nvPr/>
        </p:nvSpPr>
        <p:spPr>
          <a:xfrm>
            <a:off x="1770936" y="3808571"/>
            <a:ext cx="2904530" cy="363141"/>
          </a:xfrm>
          <a:prstGeom prst="rect">
            <a:avLst/>
          </a:prstGeom>
          <a:noFill/>
          <a:ln/>
        </p:spPr>
        <p:txBody>
          <a:bodyPr wrap="none" rtlCol="0" anchor="t"/>
          <a:lstStyle/>
          <a:p>
            <a:pPr marL="0" indent="0">
              <a:lnSpc>
                <a:spcPts val="2859"/>
              </a:lnSpc>
              <a:buNone/>
            </a:pPr>
            <a:r>
              <a:rPr lang="en-US" sz="2287" b="1" kern="0" spc="-46" dirty="0">
                <a:solidFill>
                  <a:srgbClr val="272525"/>
                </a:solidFill>
                <a:latin typeface="Source Serif Pro" pitchFamily="34" charset="0"/>
                <a:ea typeface="Source Serif Pro" pitchFamily="34" charset="-122"/>
                <a:cs typeface="Source Serif Pro" pitchFamily="34" charset="-120"/>
              </a:rPr>
              <a:t>Objectives</a:t>
            </a:r>
            <a:endParaRPr lang="en-US" sz="2287" dirty="0"/>
          </a:p>
        </p:txBody>
      </p:sp>
      <p:sp>
        <p:nvSpPr>
          <p:cNvPr id="9" name="Text 6"/>
          <p:cNvSpPr/>
          <p:nvPr/>
        </p:nvSpPr>
        <p:spPr>
          <a:xfrm>
            <a:off x="1770936" y="4319826"/>
            <a:ext cx="5420797" cy="1185148"/>
          </a:xfrm>
          <a:prstGeom prst="rect">
            <a:avLst/>
          </a:prstGeom>
          <a:noFill/>
          <a:ln/>
        </p:spPr>
        <p:txBody>
          <a:bodyPr wrap="square" rtlCol="0" anchor="t"/>
          <a:lstStyle/>
          <a:p>
            <a:pPr marL="0" indent="0">
              <a:lnSpc>
                <a:spcPts val="3110"/>
              </a:lnSpc>
              <a:buNone/>
            </a:pPr>
            <a:r>
              <a:rPr lang="en-US" sz="1944" kern="0" spc="-39" dirty="0">
                <a:solidFill>
                  <a:srgbClr val="272525"/>
                </a:solidFill>
                <a:latin typeface="Source Sans Pro" pitchFamily="34" charset="0"/>
                <a:ea typeface="Source Sans Pro" pitchFamily="34" charset="-122"/>
                <a:cs typeface="Source Sans Pro" pitchFamily="34" charset="-120"/>
              </a:rPr>
              <a:t>Analyze Walmart's sales data using SQL queries to answer 14 key business questions and derive insights for better decision-making.</a:t>
            </a:r>
            <a:endParaRPr lang="en-US" sz="1944" dirty="0"/>
          </a:p>
        </p:txBody>
      </p:sp>
      <p:sp>
        <p:nvSpPr>
          <p:cNvPr id="10" name="Shape 7"/>
          <p:cNvSpPr/>
          <p:nvPr/>
        </p:nvSpPr>
        <p:spPr>
          <a:xfrm>
            <a:off x="7438549" y="3808571"/>
            <a:ext cx="555427" cy="555427"/>
          </a:xfrm>
          <a:prstGeom prst="roundRect">
            <a:avLst>
              <a:gd name="adj" fmla="val 18669"/>
            </a:avLst>
          </a:prstGeom>
          <a:solidFill>
            <a:srgbClr val="F4D4F7"/>
          </a:solidFill>
          <a:ln w="15240">
            <a:solidFill>
              <a:srgbClr val="DABADD"/>
            </a:solidFill>
            <a:prstDash val="solid"/>
          </a:ln>
        </p:spPr>
      </p:sp>
      <p:sp>
        <p:nvSpPr>
          <p:cNvPr id="11" name="Text 8"/>
          <p:cNvSpPr/>
          <p:nvPr/>
        </p:nvSpPr>
        <p:spPr>
          <a:xfrm>
            <a:off x="7629049" y="3912037"/>
            <a:ext cx="174308" cy="348496"/>
          </a:xfrm>
          <a:prstGeom prst="rect">
            <a:avLst/>
          </a:prstGeom>
          <a:noFill/>
          <a:ln/>
        </p:spPr>
        <p:txBody>
          <a:bodyPr wrap="none" rtlCol="0" anchor="t"/>
          <a:lstStyle/>
          <a:p>
            <a:pPr marL="0" indent="0" algn="ctr">
              <a:lnSpc>
                <a:spcPts val="2744"/>
              </a:lnSpc>
              <a:buNone/>
            </a:pPr>
            <a:r>
              <a:rPr lang="en-US" sz="2744" b="1" kern="0" spc="-55" dirty="0">
                <a:solidFill>
                  <a:srgbClr val="272525"/>
                </a:solidFill>
                <a:latin typeface="Source Serif Pro" pitchFamily="34" charset="0"/>
                <a:ea typeface="Source Serif Pro" pitchFamily="34" charset="-122"/>
                <a:cs typeface="Source Serif Pro" pitchFamily="34" charset="-120"/>
              </a:rPr>
              <a:t>2</a:t>
            </a:r>
            <a:endParaRPr lang="en-US" sz="2744" dirty="0"/>
          </a:p>
        </p:txBody>
      </p:sp>
      <p:sp>
        <p:nvSpPr>
          <p:cNvPr id="12" name="Text 9"/>
          <p:cNvSpPr/>
          <p:nvPr/>
        </p:nvSpPr>
        <p:spPr>
          <a:xfrm>
            <a:off x="8240792" y="3808571"/>
            <a:ext cx="2904530" cy="363141"/>
          </a:xfrm>
          <a:prstGeom prst="rect">
            <a:avLst/>
          </a:prstGeom>
          <a:noFill/>
          <a:ln/>
        </p:spPr>
        <p:txBody>
          <a:bodyPr wrap="none" rtlCol="0" anchor="t"/>
          <a:lstStyle/>
          <a:p>
            <a:pPr marL="0" indent="0">
              <a:lnSpc>
                <a:spcPts val="2859"/>
              </a:lnSpc>
              <a:buNone/>
            </a:pPr>
            <a:r>
              <a:rPr lang="en-US" sz="2287" b="1" kern="0" spc="-46" dirty="0">
                <a:solidFill>
                  <a:srgbClr val="272525"/>
                </a:solidFill>
                <a:latin typeface="Source Serif Pro" pitchFamily="34" charset="0"/>
                <a:ea typeface="Source Serif Pro" pitchFamily="34" charset="-122"/>
                <a:cs typeface="Source Serif Pro" pitchFamily="34" charset="-120"/>
              </a:rPr>
              <a:t>Goals</a:t>
            </a:r>
            <a:endParaRPr lang="en-US" sz="2287" dirty="0"/>
          </a:p>
        </p:txBody>
      </p:sp>
      <p:sp>
        <p:nvSpPr>
          <p:cNvPr id="13" name="Text 10"/>
          <p:cNvSpPr/>
          <p:nvPr/>
        </p:nvSpPr>
        <p:spPr>
          <a:xfrm>
            <a:off x="8635722" y="4319826"/>
            <a:ext cx="5025866" cy="790099"/>
          </a:xfrm>
          <a:prstGeom prst="rect">
            <a:avLst/>
          </a:prstGeom>
          <a:noFill/>
          <a:ln/>
        </p:spPr>
        <p:txBody>
          <a:bodyPr wrap="square" rtlCol="0" anchor="t"/>
          <a:lstStyle/>
          <a:p>
            <a:pPr marL="342900" indent="-342900" algn="l">
              <a:lnSpc>
                <a:spcPts val="3110"/>
              </a:lnSpc>
              <a:buSzPct val="100000"/>
              <a:buChar char="•"/>
            </a:pPr>
            <a:r>
              <a:rPr lang="en-US" sz="1944" b="1" kern="0" spc="-39" dirty="0">
                <a:solidFill>
                  <a:srgbClr val="272525"/>
                </a:solidFill>
                <a:latin typeface="Source Sans Pro" pitchFamily="34" charset="0"/>
                <a:ea typeface="Source Sans Pro" pitchFamily="34" charset="-122"/>
                <a:cs typeface="Source Sans Pro" pitchFamily="34" charset="-120"/>
              </a:rPr>
              <a:t>Identify</a:t>
            </a:r>
            <a:r>
              <a:rPr lang="en-US" sz="1944" kern="0" spc="-39" dirty="0">
                <a:solidFill>
                  <a:srgbClr val="272525"/>
                </a:solidFill>
                <a:latin typeface="Source Sans Pro" pitchFamily="34" charset="0"/>
                <a:ea typeface="Source Sans Pro" pitchFamily="34" charset="-122"/>
                <a:cs typeface="Source Sans Pro" pitchFamily="34" charset="-120"/>
              </a:rPr>
              <a:t> and understand </a:t>
            </a:r>
            <a:r>
              <a:rPr lang="en-US" sz="1944" kern="0" spc="-39">
                <a:solidFill>
                  <a:srgbClr val="272525"/>
                </a:solidFill>
                <a:latin typeface="Source Sans Pro" pitchFamily="34" charset="0"/>
                <a:ea typeface="Source Sans Pro" pitchFamily="34" charset="-122"/>
                <a:cs typeface="Source Sans Pro" pitchFamily="34" charset="-120"/>
              </a:rPr>
              <a:t>the 14 questions </a:t>
            </a:r>
            <a:r>
              <a:rPr lang="en-US" sz="1944" kern="0" spc="-39" dirty="0">
                <a:solidFill>
                  <a:srgbClr val="272525"/>
                </a:solidFill>
                <a:latin typeface="Source Sans Pro" pitchFamily="34" charset="0"/>
                <a:ea typeface="Source Sans Pro" pitchFamily="34" charset="-122"/>
                <a:cs typeface="Source Sans Pro" pitchFamily="34" charset="-120"/>
              </a:rPr>
              <a:t>from the "Reference File for Walmart sales data."</a:t>
            </a:r>
            <a:endParaRPr lang="en-US" sz="1944" dirty="0"/>
          </a:p>
        </p:txBody>
      </p:sp>
      <p:sp>
        <p:nvSpPr>
          <p:cNvPr id="14" name="Text 11"/>
          <p:cNvSpPr/>
          <p:nvPr/>
        </p:nvSpPr>
        <p:spPr>
          <a:xfrm>
            <a:off x="8635723" y="5410556"/>
            <a:ext cx="5025866" cy="790099"/>
          </a:xfrm>
          <a:prstGeom prst="rect">
            <a:avLst/>
          </a:prstGeom>
          <a:noFill/>
          <a:ln/>
        </p:spPr>
        <p:txBody>
          <a:bodyPr wrap="square" rtlCol="0" anchor="t"/>
          <a:lstStyle/>
          <a:p>
            <a:pPr marL="342900" indent="-342900" algn="l">
              <a:lnSpc>
                <a:spcPts val="3110"/>
              </a:lnSpc>
              <a:buSzPct val="100000"/>
              <a:buChar char="•"/>
            </a:pPr>
            <a:r>
              <a:rPr lang="en-US" sz="1944" b="1" kern="0" spc="-39" dirty="0">
                <a:solidFill>
                  <a:srgbClr val="272525"/>
                </a:solidFill>
                <a:latin typeface="Source Sans Pro" pitchFamily="34" charset="0"/>
                <a:ea typeface="Source Sans Pro" pitchFamily="34" charset="-122"/>
                <a:cs typeface="Source Sans Pro" pitchFamily="34" charset="-120"/>
              </a:rPr>
              <a:t>Write</a:t>
            </a:r>
            <a:r>
              <a:rPr lang="en-US" sz="1944" kern="0" spc="-39" dirty="0">
                <a:solidFill>
                  <a:srgbClr val="272525"/>
                </a:solidFill>
                <a:latin typeface="Source Sans Pro" pitchFamily="34" charset="0"/>
                <a:ea typeface="Source Sans Pro" pitchFamily="34" charset="-122"/>
                <a:cs typeface="Source Sans Pro" pitchFamily="34" charset="-120"/>
              </a:rPr>
              <a:t> SQL queries to accurately extract and analyze data.</a:t>
            </a:r>
            <a:endParaRPr lang="en-US" sz="1944" dirty="0"/>
          </a:p>
        </p:txBody>
      </p:sp>
      <p:sp>
        <p:nvSpPr>
          <p:cNvPr id="15" name="Text 12"/>
          <p:cNvSpPr/>
          <p:nvPr/>
        </p:nvSpPr>
        <p:spPr>
          <a:xfrm>
            <a:off x="8635722" y="6176487"/>
            <a:ext cx="5025866" cy="790099"/>
          </a:xfrm>
          <a:prstGeom prst="rect">
            <a:avLst/>
          </a:prstGeom>
          <a:noFill/>
          <a:ln/>
        </p:spPr>
        <p:txBody>
          <a:bodyPr wrap="square" rtlCol="0" anchor="t"/>
          <a:lstStyle/>
          <a:p>
            <a:pPr marL="342900" indent="-342900" algn="l">
              <a:lnSpc>
                <a:spcPts val="3110"/>
              </a:lnSpc>
              <a:buSzPct val="100000"/>
              <a:buChar char="•"/>
            </a:pPr>
            <a:r>
              <a:rPr lang="en-US" sz="1944" b="1" kern="0" spc="-39" dirty="0">
                <a:solidFill>
                  <a:srgbClr val="272525"/>
                </a:solidFill>
                <a:latin typeface="Source Sans Pro" pitchFamily="34" charset="0"/>
                <a:ea typeface="Source Sans Pro" pitchFamily="34" charset="-122"/>
                <a:cs typeface="Source Sans Pro" pitchFamily="34" charset="-120"/>
              </a:rPr>
              <a:t>Present</a:t>
            </a:r>
            <a:r>
              <a:rPr lang="en-US" sz="1944" kern="0" spc="-39" dirty="0">
                <a:solidFill>
                  <a:srgbClr val="272525"/>
                </a:solidFill>
                <a:latin typeface="Source Sans Pro" pitchFamily="34" charset="0"/>
                <a:ea typeface="Source Sans Pro" pitchFamily="34" charset="-122"/>
                <a:cs typeface="Source Sans Pro" pitchFamily="34" charset="-120"/>
              </a:rPr>
              <a:t> the findings in a PowerPoint presentation with a clear structure</a:t>
            </a:r>
            <a:endParaRPr lang="en-US" sz="1944"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3053"/>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3168134" y="665917"/>
            <a:ext cx="8294132" cy="69012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grpSp>
        <p:nvGrpSpPr>
          <p:cNvPr id="53" name="Group 52">
            <a:extLst>
              <a:ext uri="{FF2B5EF4-FFF2-40B4-BE49-F238E27FC236}">
                <a16:creationId xmlns:a16="http://schemas.microsoft.com/office/drawing/2014/main" id="{B5E6D6E6-652C-02F4-AC31-601D0464DCB2}"/>
              </a:ext>
            </a:extLst>
          </p:cNvPr>
          <p:cNvGrpSpPr/>
          <p:nvPr/>
        </p:nvGrpSpPr>
        <p:grpSpPr>
          <a:xfrm>
            <a:off x="0" y="-506948"/>
            <a:ext cx="14630400" cy="9622990"/>
            <a:chOff x="91440" y="-132875"/>
            <a:chExt cx="14630400" cy="9622990"/>
          </a:xfrm>
        </p:grpSpPr>
        <p:pic>
          <p:nvPicPr>
            <p:cNvPr id="2" name="Image 0" descr="preencoded.png"/>
            <p:cNvPicPr>
              <a:picLocks noChangeAspect="1"/>
            </p:cNvPicPr>
            <p:nvPr/>
          </p:nvPicPr>
          <p:blipFill>
            <a:blip r:embed="rId3"/>
            <a:stretch>
              <a:fillRect/>
            </a:stretch>
          </p:blipFill>
          <p:spPr>
            <a:xfrm>
              <a:off x="91440" y="-91440"/>
              <a:ext cx="14630400" cy="8229600"/>
            </a:xfrm>
            <a:prstGeom prst="rect">
              <a:avLst/>
            </a:prstGeom>
          </p:spPr>
        </p:pic>
        <p:sp>
          <p:nvSpPr>
            <p:cNvPr id="3" name="Shape 0"/>
            <p:cNvSpPr/>
            <p:nvPr/>
          </p:nvSpPr>
          <p:spPr>
            <a:xfrm>
              <a:off x="91440" y="-132875"/>
              <a:ext cx="14630400" cy="8229601"/>
            </a:xfrm>
            <a:prstGeom prst="rect">
              <a:avLst/>
            </a:prstGeom>
            <a:solidFill>
              <a:srgbClr val="FFFFFF">
                <a:alpha val="75000"/>
              </a:srgbClr>
            </a:solidFill>
            <a:ln/>
          </p:spPr>
          <p:txBody>
            <a:bodyPr/>
            <a:lstStyle/>
            <a:p>
              <a:endParaRPr lang="en-IN" dirty="0"/>
            </a:p>
          </p:txBody>
        </p:sp>
        <p:sp>
          <p:nvSpPr>
            <p:cNvPr id="4" name="Text 1"/>
            <p:cNvSpPr/>
            <p:nvPr/>
          </p:nvSpPr>
          <p:spPr>
            <a:xfrm>
              <a:off x="1201433" y="864961"/>
              <a:ext cx="4066342" cy="736222"/>
            </a:xfrm>
            <a:prstGeom prst="rect">
              <a:avLst/>
            </a:prstGeom>
            <a:noFill/>
            <a:ln/>
          </p:spPr>
          <p:txBody>
            <a:bodyPr wrap="none" rtlCol="0" anchor="t"/>
            <a:lstStyle/>
            <a:p>
              <a:pPr marL="0" indent="0">
                <a:lnSpc>
                  <a:spcPts val="4002"/>
                </a:lnSpc>
                <a:buNone/>
              </a:pPr>
              <a:r>
                <a:rPr lang="en-US" sz="4000" b="1" kern="0" spc="-64" dirty="0">
                  <a:solidFill>
                    <a:srgbClr val="D73AD7"/>
                  </a:solidFill>
                  <a:latin typeface="Source Serif Pro" pitchFamily="34" charset="0"/>
                  <a:ea typeface="Source Serif Pro" pitchFamily="34" charset="-122"/>
                  <a:cs typeface="Source Serif Pro" pitchFamily="34" charset="-120"/>
                </a:rPr>
                <a:t>Dataset Overview</a:t>
              </a:r>
              <a:endParaRPr lang="en-US" sz="4000" dirty="0"/>
            </a:p>
          </p:txBody>
        </p:sp>
        <p:sp>
          <p:nvSpPr>
            <p:cNvPr id="6" name="Shape 3"/>
            <p:cNvSpPr/>
            <p:nvPr/>
          </p:nvSpPr>
          <p:spPr>
            <a:xfrm>
              <a:off x="2872621" y="1990011"/>
              <a:ext cx="8885039" cy="7500104"/>
            </a:xfrm>
            <a:prstGeom prst="roundRect">
              <a:avLst>
                <a:gd name="adj" fmla="val 968"/>
              </a:avLst>
            </a:prstGeom>
            <a:noFill/>
            <a:ln w="7620">
              <a:solidFill>
                <a:srgbClr val="000000">
                  <a:alpha val="8000"/>
                </a:srgbClr>
              </a:solidFill>
              <a:prstDash val="solid"/>
            </a:ln>
          </p:spPr>
        </p:sp>
        <p:sp>
          <p:nvSpPr>
            <p:cNvPr id="8" name="Text 5"/>
            <p:cNvSpPr/>
            <p:nvPr/>
          </p:nvSpPr>
          <p:spPr>
            <a:xfrm>
              <a:off x="3053120" y="2108835"/>
              <a:ext cx="4085511" cy="1852256"/>
            </a:xfrm>
            <a:prstGeom prst="rect">
              <a:avLst/>
            </a:prstGeom>
            <a:noFill/>
            <a:ln/>
          </p:spPr>
          <p:txBody>
            <a:bodyPr wrap="none" rtlCol="0" anchor="t"/>
            <a:lstStyle/>
            <a:p>
              <a:pPr marL="0" indent="0">
                <a:lnSpc>
                  <a:spcPts val="2177"/>
                </a:lnSpc>
                <a:buNone/>
              </a:pPr>
              <a:endParaRPr lang="en-US" sz="1361" dirty="0"/>
            </a:p>
          </p:txBody>
        </p:sp>
        <p:sp>
          <p:nvSpPr>
            <p:cNvPr id="9" name="Text 6"/>
            <p:cNvSpPr/>
            <p:nvPr/>
          </p:nvSpPr>
          <p:spPr>
            <a:xfrm>
              <a:off x="7491770" y="2108835"/>
              <a:ext cx="4085511" cy="276582"/>
            </a:xfrm>
            <a:prstGeom prst="rect">
              <a:avLst/>
            </a:prstGeom>
            <a:noFill/>
            <a:ln/>
          </p:spPr>
          <p:txBody>
            <a:bodyPr wrap="none" rtlCol="0" anchor="t"/>
            <a:lstStyle/>
            <a:p>
              <a:pPr marL="0" indent="0">
                <a:lnSpc>
                  <a:spcPts val="2177"/>
                </a:lnSpc>
                <a:buNone/>
              </a:pPr>
              <a:endParaRPr lang="en-US" sz="1361" dirty="0"/>
            </a:p>
          </p:txBody>
        </p:sp>
        <p:sp>
          <p:nvSpPr>
            <p:cNvPr id="11" name="Text 8"/>
            <p:cNvSpPr/>
            <p:nvPr/>
          </p:nvSpPr>
          <p:spPr>
            <a:xfrm>
              <a:off x="3053120" y="2607826"/>
              <a:ext cx="4085511" cy="276582"/>
            </a:xfrm>
            <a:prstGeom prst="rect">
              <a:avLst/>
            </a:prstGeom>
            <a:noFill/>
            <a:ln/>
          </p:spPr>
          <p:txBody>
            <a:bodyPr wrap="none" rtlCol="0" anchor="t"/>
            <a:lstStyle/>
            <a:p>
              <a:pPr marL="0" indent="0">
                <a:lnSpc>
                  <a:spcPts val="2177"/>
                </a:lnSpc>
                <a:buNone/>
              </a:pPr>
              <a:endParaRPr lang="en-US" sz="1361" dirty="0"/>
            </a:p>
          </p:txBody>
        </p:sp>
        <p:sp>
          <p:nvSpPr>
            <p:cNvPr id="12" name="Text 9"/>
            <p:cNvSpPr/>
            <p:nvPr/>
          </p:nvSpPr>
          <p:spPr>
            <a:xfrm>
              <a:off x="7491770" y="2607826"/>
              <a:ext cx="4085511" cy="276582"/>
            </a:xfrm>
            <a:prstGeom prst="rect">
              <a:avLst/>
            </a:prstGeom>
            <a:noFill/>
            <a:ln/>
          </p:spPr>
          <p:txBody>
            <a:bodyPr wrap="none" rtlCol="0" anchor="t"/>
            <a:lstStyle/>
            <a:p>
              <a:pPr marL="0" indent="0">
                <a:lnSpc>
                  <a:spcPts val="2177"/>
                </a:lnSpc>
                <a:buNone/>
              </a:pPr>
              <a:endParaRPr lang="en-US" sz="1361" dirty="0"/>
            </a:p>
          </p:txBody>
        </p:sp>
        <p:sp>
          <p:nvSpPr>
            <p:cNvPr id="15" name="Text 12"/>
            <p:cNvSpPr/>
            <p:nvPr/>
          </p:nvSpPr>
          <p:spPr>
            <a:xfrm>
              <a:off x="7491770" y="3106817"/>
              <a:ext cx="4085511" cy="276582"/>
            </a:xfrm>
            <a:prstGeom prst="rect">
              <a:avLst/>
            </a:prstGeom>
            <a:noFill/>
            <a:ln/>
          </p:spPr>
          <p:txBody>
            <a:bodyPr wrap="none" rtlCol="0" anchor="t"/>
            <a:lstStyle/>
            <a:p>
              <a:pPr marL="0" indent="0">
                <a:lnSpc>
                  <a:spcPts val="2177"/>
                </a:lnSpc>
                <a:buNone/>
              </a:pPr>
              <a:endParaRPr lang="en-US" sz="1361" dirty="0"/>
            </a:p>
          </p:txBody>
        </p:sp>
        <p:sp>
          <p:nvSpPr>
            <p:cNvPr id="18" name="Text 15"/>
            <p:cNvSpPr/>
            <p:nvPr/>
          </p:nvSpPr>
          <p:spPr>
            <a:xfrm>
              <a:off x="7491770" y="3605808"/>
              <a:ext cx="4085511" cy="276582"/>
            </a:xfrm>
            <a:prstGeom prst="rect">
              <a:avLst/>
            </a:prstGeom>
            <a:noFill/>
            <a:ln/>
          </p:spPr>
          <p:txBody>
            <a:bodyPr wrap="none" rtlCol="0" anchor="t"/>
            <a:lstStyle/>
            <a:p>
              <a:pPr marL="0" indent="0">
                <a:lnSpc>
                  <a:spcPts val="2177"/>
                </a:lnSpc>
                <a:buNone/>
              </a:pPr>
              <a:endParaRPr lang="en-US" sz="1361" dirty="0"/>
            </a:p>
          </p:txBody>
        </p:sp>
        <p:sp>
          <p:nvSpPr>
            <p:cNvPr id="19" name="Shape 16"/>
            <p:cNvSpPr/>
            <p:nvPr/>
          </p:nvSpPr>
          <p:spPr>
            <a:xfrm>
              <a:off x="2880241" y="3993594"/>
              <a:ext cx="8869799" cy="498991"/>
            </a:xfrm>
            <a:prstGeom prst="rect">
              <a:avLst/>
            </a:prstGeom>
            <a:solidFill>
              <a:srgbClr val="FFFFFF">
                <a:alpha val="4000"/>
              </a:srgbClr>
            </a:solidFill>
            <a:ln/>
          </p:spPr>
        </p:sp>
        <p:sp>
          <p:nvSpPr>
            <p:cNvPr id="21" name="Text 18"/>
            <p:cNvSpPr/>
            <p:nvPr/>
          </p:nvSpPr>
          <p:spPr>
            <a:xfrm>
              <a:off x="7491770" y="4104799"/>
              <a:ext cx="4085511" cy="276582"/>
            </a:xfrm>
            <a:prstGeom prst="rect">
              <a:avLst/>
            </a:prstGeom>
            <a:noFill/>
            <a:ln/>
          </p:spPr>
          <p:txBody>
            <a:bodyPr wrap="none" rtlCol="0" anchor="t"/>
            <a:lstStyle/>
            <a:p>
              <a:pPr marL="0" indent="0">
                <a:lnSpc>
                  <a:spcPts val="2177"/>
                </a:lnSpc>
                <a:buNone/>
              </a:pPr>
              <a:endParaRPr lang="en-US" sz="1361" dirty="0"/>
            </a:p>
          </p:txBody>
        </p:sp>
        <p:sp>
          <p:nvSpPr>
            <p:cNvPr id="24" name="Text 21"/>
            <p:cNvSpPr/>
            <p:nvPr/>
          </p:nvSpPr>
          <p:spPr>
            <a:xfrm>
              <a:off x="7491770" y="4603790"/>
              <a:ext cx="4085511" cy="276582"/>
            </a:xfrm>
            <a:prstGeom prst="rect">
              <a:avLst/>
            </a:prstGeom>
            <a:noFill/>
            <a:ln/>
          </p:spPr>
          <p:txBody>
            <a:bodyPr wrap="none" rtlCol="0" anchor="t"/>
            <a:lstStyle/>
            <a:p>
              <a:pPr marL="0" indent="0">
                <a:lnSpc>
                  <a:spcPts val="2177"/>
                </a:lnSpc>
                <a:buNone/>
              </a:pPr>
              <a:endParaRPr lang="en-US" sz="1361" dirty="0"/>
            </a:p>
          </p:txBody>
        </p:sp>
        <p:sp>
          <p:nvSpPr>
            <p:cNvPr id="27" name="Text 24"/>
            <p:cNvSpPr/>
            <p:nvPr/>
          </p:nvSpPr>
          <p:spPr>
            <a:xfrm>
              <a:off x="7491770" y="5102781"/>
              <a:ext cx="4085511" cy="276582"/>
            </a:xfrm>
            <a:prstGeom prst="rect">
              <a:avLst/>
            </a:prstGeom>
            <a:noFill/>
            <a:ln/>
          </p:spPr>
          <p:txBody>
            <a:bodyPr wrap="none" rtlCol="0" anchor="t"/>
            <a:lstStyle/>
            <a:p>
              <a:pPr marL="0" indent="0">
                <a:lnSpc>
                  <a:spcPts val="2177"/>
                </a:lnSpc>
                <a:buNone/>
              </a:pPr>
              <a:endParaRPr lang="en-US" sz="1361" dirty="0"/>
            </a:p>
          </p:txBody>
        </p:sp>
        <p:sp>
          <p:nvSpPr>
            <p:cNvPr id="30" name="Text 27"/>
            <p:cNvSpPr/>
            <p:nvPr/>
          </p:nvSpPr>
          <p:spPr>
            <a:xfrm>
              <a:off x="7491770" y="5601772"/>
              <a:ext cx="4085511" cy="276582"/>
            </a:xfrm>
            <a:prstGeom prst="rect">
              <a:avLst/>
            </a:prstGeom>
            <a:noFill/>
            <a:ln/>
          </p:spPr>
          <p:txBody>
            <a:bodyPr wrap="none" rtlCol="0" anchor="t"/>
            <a:lstStyle/>
            <a:p>
              <a:pPr marL="0" indent="0">
                <a:lnSpc>
                  <a:spcPts val="2177"/>
                </a:lnSpc>
                <a:buNone/>
              </a:pPr>
              <a:endParaRPr lang="en-US" sz="1361" dirty="0"/>
            </a:p>
          </p:txBody>
        </p:sp>
        <p:sp>
          <p:nvSpPr>
            <p:cNvPr id="31" name="Shape 28"/>
            <p:cNvSpPr/>
            <p:nvPr/>
          </p:nvSpPr>
          <p:spPr>
            <a:xfrm>
              <a:off x="2880241" y="5989558"/>
              <a:ext cx="8869799" cy="498991"/>
            </a:xfrm>
            <a:prstGeom prst="rect">
              <a:avLst/>
            </a:prstGeom>
            <a:solidFill>
              <a:srgbClr val="FFFFFF">
                <a:alpha val="4000"/>
              </a:srgbClr>
            </a:solidFill>
            <a:ln/>
          </p:spPr>
        </p:sp>
        <p:sp>
          <p:nvSpPr>
            <p:cNvPr id="33" name="Text 30"/>
            <p:cNvSpPr/>
            <p:nvPr/>
          </p:nvSpPr>
          <p:spPr>
            <a:xfrm>
              <a:off x="7491770" y="6100763"/>
              <a:ext cx="4085511" cy="276582"/>
            </a:xfrm>
            <a:prstGeom prst="rect">
              <a:avLst/>
            </a:prstGeom>
            <a:noFill/>
            <a:ln/>
          </p:spPr>
          <p:txBody>
            <a:bodyPr wrap="none" rtlCol="0" anchor="t"/>
            <a:lstStyle/>
            <a:p>
              <a:pPr marL="0" indent="0">
                <a:lnSpc>
                  <a:spcPts val="2177"/>
                </a:lnSpc>
                <a:buNone/>
              </a:pPr>
              <a:endParaRPr lang="en-US" sz="1361" dirty="0"/>
            </a:p>
          </p:txBody>
        </p:sp>
        <p:sp>
          <p:nvSpPr>
            <p:cNvPr id="36" name="Text 33"/>
            <p:cNvSpPr/>
            <p:nvPr/>
          </p:nvSpPr>
          <p:spPr>
            <a:xfrm>
              <a:off x="7491770" y="6599753"/>
              <a:ext cx="4085511" cy="276582"/>
            </a:xfrm>
            <a:prstGeom prst="rect">
              <a:avLst/>
            </a:prstGeom>
            <a:noFill/>
            <a:ln/>
          </p:spPr>
          <p:txBody>
            <a:bodyPr wrap="none" rtlCol="0" anchor="t"/>
            <a:lstStyle/>
            <a:p>
              <a:pPr marL="0" indent="0">
                <a:lnSpc>
                  <a:spcPts val="2177"/>
                </a:lnSpc>
                <a:buNone/>
              </a:pPr>
              <a:endParaRPr lang="en-US" sz="1361" dirty="0"/>
            </a:p>
          </p:txBody>
        </p:sp>
        <p:sp>
          <p:nvSpPr>
            <p:cNvPr id="37" name="Shape 34"/>
            <p:cNvSpPr/>
            <p:nvPr/>
          </p:nvSpPr>
          <p:spPr>
            <a:xfrm>
              <a:off x="2880241" y="6987540"/>
              <a:ext cx="8869799" cy="498991"/>
            </a:xfrm>
            <a:prstGeom prst="rect">
              <a:avLst/>
            </a:prstGeom>
            <a:solidFill>
              <a:srgbClr val="FFFFFF">
                <a:alpha val="4000"/>
              </a:srgbClr>
            </a:solidFill>
            <a:ln/>
          </p:spPr>
        </p:sp>
        <p:sp>
          <p:nvSpPr>
            <p:cNvPr id="39" name="Text 36"/>
            <p:cNvSpPr/>
            <p:nvPr/>
          </p:nvSpPr>
          <p:spPr>
            <a:xfrm>
              <a:off x="7491770" y="7098744"/>
              <a:ext cx="4085511" cy="276582"/>
            </a:xfrm>
            <a:prstGeom prst="rect">
              <a:avLst/>
            </a:prstGeom>
            <a:noFill/>
            <a:ln/>
          </p:spPr>
          <p:txBody>
            <a:bodyPr wrap="none" rtlCol="0" anchor="t"/>
            <a:lstStyle/>
            <a:p>
              <a:pPr marL="0" indent="0">
                <a:lnSpc>
                  <a:spcPts val="2177"/>
                </a:lnSpc>
                <a:buNone/>
              </a:pPr>
              <a:endParaRPr lang="en-US" sz="1361" dirty="0"/>
            </a:p>
          </p:txBody>
        </p:sp>
        <p:sp>
          <p:nvSpPr>
            <p:cNvPr id="42" name="Text 39"/>
            <p:cNvSpPr/>
            <p:nvPr/>
          </p:nvSpPr>
          <p:spPr>
            <a:xfrm>
              <a:off x="7491770" y="7597735"/>
              <a:ext cx="4085511" cy="276582"/>
            </a:xfrm>
            <a:prstGeom prst="rect">
              <a:avLst/>
            </a:prstGeom>
            <a:noFill/>
            <a:ln/>
          </p:spPr>
          <p:txBody>
            <a:bodyPr wrap="none" rtlCol="0" anchor="t"/>
            <a:lstStyle/>
            <a:p>
              <a:pPr marL="0" indent="0">
                <a:lnSpc>
                  <a:spcPts val="2177"/>
                </a:lnSpc>
                <a:buNone/>
              </a:pPr>
              <a:endParaRPr lang="en-US" sz="1361" dirty="0"/>
            </a:p>
          </p:txBody>
        </p:sp>
        <p:sp>
          <p:nvSpPr>
            <p:cNvPr id="43" name="Shape 40"/>
            <p:cNvSpPr/>
            <p:nvPr/>
          </p:nvSpPr>
          <p:spPr>
            <a:xfrm>
              <a:off x="2880241" y="7985522"/>
              <a:ext cx="8869799" cy="498991"/>
            </a:xfrm>
            <a:prstGeom prst="rect">
              <a:avLst/>
            </a:prstGeom>
            <a:solidFill>
              <a:srgbClr val="FFFFFF">
                <a:alpha val="4000"/>
              </a:srgbClr>
            </a:solidFill>
            <a:ln/>
          </p:spPr>
        </p:sp>
        <p:sp>
          <p:nvSpPr>
            <p:cNvPr id="45" name="Text 42"/>
            <p:cNvSpPr/>
            <p:nvPr/>
          </p:nvSpPr>
          <p:spPr>
            <a:xfrm>
              <a:off x="7491770" y="8096726"/>
              <a:ext cx="4085511" cy="276582"/>
            </a:xfrm>
            <a:prstGeom prst="rect">
              <a:avLst/>
            </a:prstGeom>
            <a:noFill/>
            <a:ln/>
          </p:spPr>
          <p:txBody>
            <a:bodyPr wrap="none" rtlCol="0" anchor="t"/>
            <a:lstStyle/>
            <a:p>
              <a:pPr marL="0" indent="0">
                <a:lnSpc>
                  <a:spcPts val="2177"/>
                </a:lnSpc>
                <a:buNone/>
              </a:pPr>
              <a:endParaRPr lang="en-US" sz="1361" dirty="0"/>
            </a:p>
          </p:txBody>
        </p:sp>
        <p:sp>
          <p:nvSpPr>
            <p:cNvPr id="47" name="Text 44"/>
            <p:cNvSpPr/>
            <p:nvPr/>
          </p:nvSpPr>
          <p:spPr>
            <a:xfrm>
              <a:off x="3053120" y="8595717"/>
              <a:ext cx="4085511" cy="276582"/>
            </a:xfrm>
            <a:prstGeom prst="rect">
              <a:avLst/>
            </a:prstGeom>
            <a:noFill/>
            <a:ln/>
          </p:spPr>
          <p:txBody>
            <a:bodyPr wrap="none" rtlCol="0" anchor="t"/>
            <a:lstStyle/>
            <a:p>
              <a:pPr marL="0" indent="0">
                <a:lnSpc>
                  <a:spcPts val="2177"/>
                </a:lnSpc>
                <a:buNone/>
              </a:pPr>
              <a:endParaRPr lang="en-US" sz="1361" dirty="0"/>
            </a:p>
          </p:txBody>
        </p:sp>
        <p:sp>
          <p:nvSpPr>
            <p:cNvPr id="48" name="Text 45"/>
            <p:cNvSpPr/>
            <p:nvPr/>
          </p:nvSpPr>
          <p:spPr>
            <a:xfrm>
              <a:off x="7491770" y="8595717"/>
              <a:ext cx="4085511" cy="276582"/>
            </a:xfrm>
            <a:prstGeom prst="rect">
              <a:avLst/>
            </a:prstGeom>
            <a:noFill/>
            <a:ln/>
          </p:spPr>
          <p:txBody>
            <a:bodyPr wrap="none" rtlCol="0" anchor="t"/>
            <a:lstStyle/>
            <a:p>
              <a:pPr marL="0" indent="0">
                <a:lnSpc>
                  <a:spcPts val="2177"/>
                </a:lnSpc>
                <a:buNone/>
              </a:pPr>
              <a:endParaRPr lang="en-US" sz="1361" dirty="0"/>
            </a:p>
          </p:txBody>
        </p:sp>
        <p:sp>
          <p:nvSpPr>
            <p:cNvPr id="50" name="Text 47"/>
            <p:cNvSpPr/>
            <p:nvPr/>
          </p:nvSpPr>
          <p:spPr>
            <a:xfrm>
              <a:off x="3053120" y="9094708"/>
              <a:ext cx="4085511" cy="276582"/>
            </a:xfrm>
            <a:prstGeom prst="rect">
              <a:avLst/>
            </a:prstGeom>
            <a:noFill/>
            <a:ln/>
          </p:spPr>
          <p:txBody>
            <a:bodyPr wrap="none" rtlCol="0" anchor="t"/>
            <a:lstStyle/>
            <a:p>
              <a:pPr marL="0" indent="0">
                <a:lnSpc>
                  <a:spcPts val="2177"/>
                </a:lnSpc>
                <a:buNone/>
              </a:pPr>
              <a:endParaRPr lang="en-US" sz="1361" dirty="0"/>
            </a:p>
          </p:txBody>
        </p:sp>
        <p:sp>
          <p:nvSpPr>
            <p:cNvPr id="51" name="Text 48"/>
            <p:cNvSpPr/>
            <p:nvPr/>
          </p:nvSpPr>
          <p:spPr>
            <a:xfrm>
              <a:off x="7491770" y="9094708"/>
              <a:ext cx="4085511" cy="276582"/>
            </a:xfrm>
            <a:prstGeom prst="rect">
              <a:avLst/>
            </a:prstGeom>
            <a:noFill/>
            <a:ln/>
          </p:spPr>
          <p:txBody>
            <a:bodyPr wrap="none" rtlCol="0" anchor="t"/>
            <a:lstStyle/>
            <a:p>
              <a:pPr marL="0" indent="0">
                <a:lnSpc>
                  <a:spcPts val="2177"/>
                </a:lnSpc>
                <a:buNone/>
              </a:pPr>
              <a:endParaRPr lang="en-US" sz="1361" dirty="0"/>
            </a:p>
          </p:txBody>
        </p:sp>
      </p:grpSp>
      <p:sp>
        <p:nvSpPr>
          <p:cNvPr id="55" name="TextBox 54">
            <a:extLst>
              <a:ext uri="{FF2B5EF4-FFF2-40B4-BE49-F238E27FC236}">
                <a16:creationId xmlns:a16="http://schemas.microsoft.com/office/drawing/2014/main" id="{7F80B353-9DC3-272F-6786-59CDC1E645BB}"/>
              </a:ext>
            </a:extLst>
          </p:cNvPr>
          <p:cNvSpPr txBox="1"/>
          <p:nvPr/>
        </p:nvSpPr>
        <p:spPr>
          <a:xfrm>
            <a:off x="1109993" y="1228347"/>
            <a:ext cx="7408718" cy="5847755"/>
          </a:xfrm>
          <a:prstGeom prst="rect">
            <a:avLst/>
          </a:prstGeom>
          <a:noFill/>
        </p:spPr>
        <p:txBody>
          <a:bodyPr wrap="square">
            <a:spAutoFit/>
          </a:bodyPr>
          <a:lstStyle/>
          <a:p>
            <a:r>
              <a:rPr lang="en-US" sz="2200" dirty="0"/>
              <a:t>• Invoice_ID: Unique identifier for each invoice.</a:t>
            </a:r>
          </a:p>
          <a:p>
            <a:r>
              <a:rPr lang="en-US" sz="2200" dirty="0"/>
              <a:t>• Branch: Branch of the store where the sale took place.</a:t>
            </a:r>
          </a:p>
          <a:p>
            <a:r>
              <a:rPr lang="en-US" sz="2200" dirty="0"/>
              <a:t>• City: City where the store branch is located.</a:t>
            </a:r>
          </a:p>
          <a:p>
            <a:r>
              <a:rPr lang="en-US" sz="2200" dirty="0"/>
              <a:t>• Customer_type: Type of customer (e.g., Member, Normal).</a:t>
            </a:r>
          </a:p>
          <a:p>
            <a:r>
              <a:rPr lang="en-US" sz="2200" dirty="0"/>
              <a:t>• Gender: Gender of the customer.</a:t>
            </a:r>
          </a:p>
          <a:p>
            <a:r>
              <a:rPr lang="en-US" sz="2200" dirty="0"/>
              <a:t>• Product_line: Category of the product sold.</a:t>
            </a:r>
          </a:p>
          <a:p>
            <a:r>
              <a:rPr lang="en-US" sz="2200" dirty="0"/>
              <a:t>• Unit_price: Price per unit of the product.</a:t>
            </a:r>
          </a:p>
          <a:p>
            <a:r>
              <a:rPr lang="en-US" sz="2200" dirty="0"/>
              <a:t>• Quantity: Quantity of the product sold.</a:t>
            </a:r>
          </a:p>
          <a:p>
            <a:r>
              <a:rPr lang="en-US" sz="2200" dirty="0"/>
              <a:t>• Tax_5%: Tax applied on the sale.</a:t>
            </a:r>
          </a:p>
          <a:p>
            <a:r>
              <a:rPr lang="en-US" sz="2200" dirty="0"/>
              <a:t>• Total: Total amount of the sale. </a:t>
            </a:r>
          </a:p>
          <a:p>
            <a:r>
              <a:rPr lang="en-US" sz="2200" dirty="0"/>
              <a:t>• Date: Date of the transaction.</a:t>
            </a:r>
          </a:p>
          <a:p>
            <a:r>
              <a:rPr lang="en-US" sz="2200" dirty="0"/>
              <a:t>• Time: Time of the transaction.</a:t>
            </a:r>
          </a:p>
          <a:p>
            <a:r>
              <a:rPr lang="en-US" sz="2200" dirty="0"/>
              <a:t>• Payment: Payment method used (e.g., Cash, Credit Card).</a:t>
            </a:r>
          </a:p>
          <a:p>
            <a:r>
              <a:rPr lang="en-US" sz="2200" dirty="0"/>
              <a:t>• cogs: Cost of goods sold.</a:t>
            </a:r>
          </a:p>
          <a:p>
            <a:r>
              <a:rPr lang="en-US" sz="2200" dirty="0"/>
              <a:t>• </a:t>
            </a:r>
            <a:r>
              <a:rPr lang="en-US" sz="2200" dirty="0" err="1"/>
              <a:t>gross_margin_percentage</a:t>
            </a:r>
            <a:r>
              <a:rPr lang="en-US" sz="2200" dirty="0"/>
              <a:t>: Gross margin percentage. </a:t>
            </a:r>
          </a:p>
          <a:p>
            <a:r>
              <a:rPr lang="en-US" sz="2200" dirty="0"/>
              <a:t>• </a:t>
            </a:r>
            <a:r>
              <a:rPr lang="en-US" sz="2200" dirty="0" err="1"/>
              <a:t>gross_income</a:t>
            </a:r>
            <a:r>
              <a:rPr lang="en-US" sz="2200" dirty="0"/>
              <a:t>: Gross income from the sale. </a:t>
            </a:r>
          </a:p>
          <a:p>
            <a:r>
              <a:rPr lang="en-US" sz="2200" dirty="0"/>
              <a:t>• Rating: Customer rating for the purchase. </a:t>
            </a:r>
            <a:endParaRPr lang="en-IN" sz="2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957"/>
          </a:xfrm>
          <a:prstGeom prst="rect">
            <a:avLst/>
          </a:prstGeom>
          <a:solidFill>
            <a:srgbClr val="FFFFFF">
              <a:alpha val="75000"/>
            </a:srgbClr>
          </a:solidFill>
          <a:ln/>
        </p:spPr>
      </p:sp>
      <p:sp>
        <p:nvSpPr>
          <p:cNvPr id="4" name="Text 1"/>
          <p:cNvSpPr/>
          <p:nvPr/>
        </p:nvSpPr>
        <p:spPr>
          <a:xfrm>
            <a:off x="1521262" y="619720"/>
            <a:ext cx="5303282" cy="662821"/>
          </a:xfrm>
          <a:prstGeom prst="rect">
            <a:avLst/>
          </a:prstGeom>
          <a:noFill/>
          <a:ln/>
        </p:spPr>
        <p:txBody>
          <a:bodyPr wrap="none" rtlCol="0" anchor="t"/>
          <a:lstStyle/>
          <a:p>
            <a:pPr marL="0" indent="0">
              <a:lnSpc>
                <a:spcPts val="5220"/>
              </a:lnSpc>
              <a:buNone/>
            </a:pPr>
            <a:r>
              <a:rPr lang="en-US" sz="4176" b="1" kern="0" spc="-84" dirty="0">
                <a:solidFill>
                  <a:srgbClr val="D73AD7"/>
                </a:solidFill>
                <a:latin typeface="Source Serif Pro" pitchFamily="34" charset="0"/>
                <a:ea typeface="Source Serif Pro" pitchFamily="34" charset="-122"/>
                <a:cs typeface="Source Serif Pro" pitchFamily="34" charset="-120"/>
              </a:rPr>
              <a:t>Structure of the table</a:t>
            </a:r>
            <a:endParaRPr lang="en-US" sz="4176" dirty="0"/>
          </a:p>
        </p:txBody>
      </p:sp>
      <p:pic>
        <p:nvPicPr>
          <p:cNvPr id="5" name="Image 1" descr="preencoded.png"/>
          <p:cNvPicPr>
            <a:picLocks noChangeAspect="1"/>
          </p:cNvPicPr>
          <p:nvPr/>
        </p:nvPicPr>
        <p:blipFill>
          <a:blip r:embed="rId4"/>
          <a:stretch>
            <a:fillRect/>
          </a:stretch>
        </p:blipFill>
        <p:spPr>
          <a:xfrm>
            <a:off x="3585091" y="1733312"/>
            <a:ext cx="7459980" cy="58769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219"/>
          </a:xfrm>
          <a:prstGeom prst="rect">
            <a:avLst/>
          </a:prstGeom>
          <a:solidFill>
            <a:srgbClr val="FFFFFF">
              <a:alpha val="75000"/>
            </a:srgbClr>
          </a:solidFill>
          <a:ln/>
        </p:spPr>
      </p:sp>
      <p:sp>
        <p:nvSpPr>
          <p:cNvPr id="4" name="Text 1"/>
          <p:cNvSpPr/>
          <p:nvPr/>
        </p:nvSpPr>
        <p:spPr>
          <a:xfrm>
            <a:off x="1067038" y="668417"/>
            <a:ext cx="5719048" cy="714732"/>
          </a:xfrm>
          <a:prstGeom prst="rect">
            <a:avLst/>
          </a:prstGeom>
          <a:noFill/>
          <a:ln/>
        </p:spPr>
        <p:txBody>
          <a:bodyPr wrap="none" rtlCol="0" anchor="t"/>
          <a:lstStyle/>
          <a:p>
            <a:pPr marL="0" indent="0">
              <a:lnSpc>
                <a:spcPts val="5629"/>
              </a:lnSpc>
              <a:buNone/>
            </a:pPr>
            <a:r>
              <a:rPr lang="en-US" sz="4503" b="1" kern="0" spc="-90" dirty="0">
                <a:solidFill>
                  <a:srgbClr val="D73AD7"/>
                </a:solidFill>
                <a:latin typeface="Source Serif Pro" pitchFamily="34" charset="0"/>
                <a:ea typeface="Source Serif Pro" pitchFamily="34" charset="-122"/>
                <a:cs typeface="Source Serif Pro" pitchFamily="34" charset="-120"/>
              </a:rPr>
              <a:t>Schema modification</a:t>
            </a:r>
            <a:endParaRPr lang="en-US" sz="4503" dirty="0"/>
          </a:p>
        </p:txBody>
      </p:sp>
      <p:pic>
        <p:nvPicPr>
          <p:cNvPr id="5" name="Image 1" descr="preencoded.png"/>
          <p:cNvPicPr>
            <a:picLocks noChangeAspect="1"/>
          </p:cNvPicPr>
          <p:nvPr/>
        </p:nvPicPr>
        <p:blipFill>
          <a:blip r:embed="rId4"/>
          <a:stretch>
            <a:fillRect/>
          </a:stretch>
        </p:blipFill>
        <p:spPr>
          <a:xfrm>
            <a:off x="1067038" y="1747718"/>
            <a:ext cx="12496205" cy="581608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624"/>
          </a:xfrm>
          <a:prstGeom prst="rect">
            <a:avLst/>
          </a:prstGeom>
          <a:solidFill>
            <a:srgbClr val="FFFFFF">
              <a:alpha val="75000"/>
            </a:srgbClr>
          </a:solidFill>
          <a:ln/>
        </p:spPr>
      </p:sp>
      <p:sp>
        <p:nvSpPr>
          <p:cNvPr id="4" name="Text 1"/>
          <p:cNvSpPr/>
          <p:nvPr/>
        </p:nvSpPr>
        <p:spPr>
          <a:xfrm>
            <a:off x="174795" y="635415"/>
            <a:ext cx="11073051" cy="414576"/>
          </a:xfrm>
          <a:prstGeom prst="rect">
            <a:avLst/>
          </a:prstGeom>
          <a:noFill/>
          <a:ln/>
        </p:spPr>
        <p:txBody>
          <a:bodyPr wrap="none" rtlCol="0" anchor="t"/>
          <a:lstStyle/>
          <a:p>
            <a:pPr marL="0" indent="0">
              <a:lnSpc>
                <a:spcPts val="3264"/>
              </a:lnSpc>
              <a:buNone/>
            </a:pPr>
            <a:r>
              <a:rPr lang="en-US" sz="3200" b="1" kern="0" spc="-52" dirty="0">
                <a:solidFill>
                  <a:srgbClr val="D73AD7"/>
                </a:solidFill>
                <a:latin typeface="Source Serif Pro" pitchFamily="34" charset="0"/>
                <a:ea typeface="Source Serif Pro" pitchFamily="34" charset="-122"/>
                <a:cs typeface="Source Serif Pro" pitchFamily="34" charset="-120"/>
              </a:rPr>
              <a:t>Qs1- Retrieve all columns for sales made in a specific branch (e.g., Branch 'A').</a:t>
            </a:r>
            <a:endParaRPr lang="en-US" sz="3200" dirty="0"/>
          </a:p>
        </p:txBody>
      </p:sp>
      <p:pic>
        <p:nvPicPr>
          <p:cNvPr id="5" name="Image 1" descr="preencoded.png"/>
          <p:cNvPicPr>
            <a:picLocks noChangeAspect="1"/>
          </p:cNvPicPr>
          <p:nvPr/>
        </p:nvPicPr>
        <p:blipFill>
          <a:blip r:embed="rId4"/>
          <a:stretch>
            <a:fillRect/>
          </a:stretch>
        </p:blipFill>
        <p:spPr>
          <a:xfrm>
            <a:off x="5018127" y="1324808"/>
            <a:ext cx="4594027" cy="1889522"/>
          </a:xfrm>
          <a:prstGeom prst="rect">
            <a:avLst/>
          </a:prstGeom>
        </p:spPr>
      </p:pic>
      <p:pic>
        <p:nvPicPr>
          <p:cNvPr id="6" name="Image 2" descr="preencoded.png"/>
          <p:cNvPicPr>
            <a:picLocks noChangeAspect="1"/>
          </p:cNvPicPr>
          <p:nvPr/>
        </p:nvPicPr>
        <p:blipFill>
          <a:blip r:embed="rId5"/>
          <a:stretch>
            <a:fillRect/>
          </a:stretch>
        </p:blipFill>
        <p:spPr>
          <a:xfrm>
            <a:off x="1276231" y="3478530"/>
            <a:ext cx="12077819" cy="410706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505"/>
          </a:xfrm>
          <a:prstGeom prst="rect">
            <a:avLst/>
          </a:prstGeom>
          <a:solidFill>
            <a:srgbClr val="FFFFFF">
              <a:alpha val="75000"/>
            </a:srgbClr>
          </a:solidFill>
          <a:ln/>
        </p:spPr>
      </p:sp>
      <p:sp>
        <p:nvSpPr>
          <p:cNvPr id="4" name="Text 1"/>
          <p:cNvSpPr/>
          <p:nvPr/>
        </p:nvSpPr>
        <p:spPr>
          <a:xfrm>
            <a:off x="1930956" y="575905"/>
            <a:ext cx="5768935" cy="369689"/>
          </a:xfrm>
          <a:prstGeom prst="rect">
            <a:avLst/>
          </a:prstGeom>
          <a:noFill/>
          <a:ln/>
        </p:spPr>
        <p:txBody>
          <a:bodyPr wrap="none" rtlCol="0" anchor="t"/>
          <a:lstStyle/>
          <a:p>
            <a:pPr marL="0" indent="0">
              <a:lnSpc>
                <a:spcPts val="2910"/>
              </a:lnSpc>
              <a:buNone/>
            </a:pPr>
            <a:r>
              <a:rPr lang="en-US" sz="3200" b="1" kern="0" spc="-47" dirty="0">
                <a:solidFill>
                  <a:srgbClr val="D73AD7"/>
                </a:solidFill>
                <a:latin typeface="Source Serif Pro" pitchFamily="34" charset="0"/>
                <a:ea typeface="Source Serif Pro" pitchFamily="34" charset="-122"/>
                <a:cs typeface="Source Serif Pro" pitchFamily="34" charset="-120"/>
              </a:rPr>
              <a:t>Qs2-Find the total sales for each product line.</a:t>
            </a:r>
            <a:endParaRPr lang="en-US" sz="3200" dirty="0"/>
          </a:p>
        </p:txBody>
      </p:sp>
      <p:pic>
        <p:nvPicPr>
          <p:cNvPr id="5" name="Image 1" descr="preencoded.png"/>
          <p:cNvPicPr>
            <a:picLocks noChangeAspect="1"/>
          </p:cNvPicPr>
          <p:nvPr/>
        </p:nvPicPr>
        <p:blipFill>
          <a:blip r:embed="rId4"/>
          <a:stretch>
            <a:fillRect/>
          </a:stretch>
        </p:blipFill>
        <p:spPr>
          <a:xfrm>
            <a:off x="4232196" y="1181219"/>
            <a:ext cx="6165890" cy="1523524"/>
          </a:xfrm>
          <a:prstGeom prst="rect">
            <a:avLst/>
          </a:prstGeom>
        </p:spPr>
      </p:pic>
      <p:pic>
        <p:nvPicPr>
          <p:cNvPr id="6" name="Image 2" descr="preencoded.png"/>
          <p:cNvPicPr>
            <a:picLocks noChangeAspect="1"/>
          </p:cNvPicPr>
          <p:nvPr/>
        </p:nvPicPr>
        <p:blipFill>
          <a:blip r:embed="rId5"/>
          <a:stretch>
            <a:fillRect/>
          </a:stretch>
        </p:blipFill>
        <p:spPr>
          <a:xfrm>
            <a:off x="3591520" y="2940367"/>
            <a:ext cx="7447359" cy="471523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968693" y="947142"/>
            <a:ext cx="10288667" cy="435531"/>
          </a:xfrm>
          <a:prstGeom prst="rect">
            <a:avLst/>
          </a:prstGeom>
          <a:noFill/>
          <a:ln/>
        </p:spPr>
        <p:txBody>
          <a:bodyPr wrap="none" rtlCol="0" anchor="t"/>
          <a:lstStyle/>
          <a:p>
            <a:pPr marL="0" indent="0">
              <a:lnSpc>
                <a:spcPts val="3431"/>
              </a:lnSpc>
              <a:buNone/>
            </a:pPr>
            <a:r>
              <a:rPr lang="en-US" sz="3200" b="1" kern="0" spc="-55" dirty="0">
                <a:solidFill>
                  <a:srgbClr val="D73AD7"/>
                </a:solidFill>
                <a:latin typeface="Source Serif Pro" pitchFamily="34" charset="0"/>
                <a:ea typeface="Source Serif Pro" pitchFamily="34" charset="-122"/>
                <a:cs typeface="Source Serif Pro" pitchFamily="34" charset="-120"/>
              </a:rPr>
              <a:t>Qs3-List all sales transactions where the payment method was 'Cash'.</a:t>
            </a:r>
            <a:endParaRPr lang="en-US" sz="3200" dirty="0"/>
          </a:p>
        </p:txBody>
      </p:sp>
      <p:pic>
        <p:nvPicPr>
          <p:cNvPr id="5" name="Image 1" descr="preencoded.png"/>
          <p:cNvPicPr>
            <a:picLocks noChangeAspect="1"/>
          </p:cNvPicPr>
          <p:nvPr/>
        </p:nvPicPr>
        <p:blipFill>
          <a:blip r:embed="rId4"/>
          <a:stretch>
            <a:fillRect/>
          </a:stretch>
        </p:blipFill>
        <p:spPr>
          <a:xfrm>
            <a:off x="4126587" y="1660327"/>
            <a:ext cx="6377107" cy="2219087"/>
          </a:xfrm>
          <a:prstGeom prst="rect">
            <a:avLst/>
          </a:prstGeom>
        </p:spPr>
      </p:pic>
      <p:pic>
        <p:nvPicPr>
          <p:cNvPr id="6" name="Image 2" descr="preencoded.png"/>
          <p:cNvPicPr>
            <a:picLocks noChangeAspect="1"/>
          </p:cNvPicPr>
          <p:nvPr/>
        </p:nvPicPr>
        <p:blipFill>
          <a:blip r:embed="rId5"/>
          <a:stretch>
            <a:fillRect/>
          </a:stretch>
        </p:blipFill>
        <p:spPr>
          <a:xfrm>
            <a:off x="968693" y="4157067"/>
            <a:ext cx="11037332" cy="312539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968693" y="730329"/>
            <a:ext cx="8947666" cy="435531"/>
          </a:xfrm>
          <a:prstGeom prst="rect">
            <a:avLst/>
          </a:prstGeom>
          <a:noFill/>
          <a:ln/>
        </p:spPr>
        <p:txBody>
          <a:bodyPr wrap="none" rtlCol="0" anchor="t"/>
          <a:lstStyle/>
          <a:p>
            <a:pPr marL="0" indent="0">
              <a:lnSpc>
                <a:spcPts val="3431"/>
              </a:lnSpc>
              <a:buNone/>
            </a:pPr>
            <a:r>
              <a:rPr lang="en-US" sz="3200" b="1" kern="0" spc="-55" dirty="0">
                <a:solidFill>
                  <a:srgbClr val="D73AD7"/>
                </a:solidFill>
                <a:latin typeface="Source Serif Pro" pitchFamily="34" charset="0"/>
                <a:ea typeface="Source Serif Pro" pitchFamily="34" charset="-122"/>
                <a:cs typeface="Source Serif Pro" pitchFamily="34" charset="-120"/>
              </a:rPr>
              <a:t>QS4-Calculate the total gross income generated in each city.</a:t>
            </a:r>
            <a:endParaRPr lang="en-US" sz="3200" dirty="0"/>
          </a:p>
        </p:txBody>
      </p:sp>
      <p:pic>
        <p:nvPicPr>
          <p:cNvPr id="5" name="Image 1" descr="preencoded.png"/>
          <p:cNvPicPr>
            <a:picLocks noChangeAspect="1"/>
          </p:cNvPicPr>
          <p:nvPr/>
        </p:nvPicPr>
        <p:blipFill>
          <a:blip r:embed="rId4"/>
          <a:stretch>
            <a:fillRect/>
          </a:stretch>
        </p:blipFill>
        <p:spPr>
          <a:xfrm>
            <a:off x="2266248" y="1588986"/>
            <a:ext cx="10020525" cy="2450519"/>
          </a:xfrm>
          <a:prstGeom prst="rect">
            <a:avLst/>
          </a:prstGeom>
        </p:spPr>
      </p:pic>
      <p:pic>
        <p:nvPicPr>
          <p:cNvPr id="6" name="Image 2" descr="preencoded.png"/>
          <p:cNvPicPr>
            <a:picLocks noChangeAspect="1"/>
          </p:cNvPicPr>
          <p:nvPr/>
        </p:nvPicPr>
        <p:blipFill>
          <a:blip r:embed="rId5"/>
          <a:stretch>
            <a:fillRect/>
          </a:stretch>
        </p:blipFill>
        <p:spPr>
          <a:xfrm>
            <a:off x="4149415" y="4437327"/>
            <a:ext cx="5853350" cy="324897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38</TotalTime>
  <Words>524</Words>
  <Application>Microsoft Office PowerPoint</Application>
  <PresentationFormat>Custom</PresentationFormat>
  <Paragraphs>68</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Source Sans Pro</vt:lpstr>
      <vt:lpstr>Source Serif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Rahul</cp:lastModifiedBy>
  <cp:revision>5</cp:revision>
  <dcterms:created xsi:type="dcterms:W3CDTF">2024-08-21T06:50:03Z</dcterms:created>
  <dcterms:modified xsi:type="dcterms:W3CDTF">2025-01-29T06:58:09Z</dcterms:modified>
</cp:coreProperties>
</file>